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4"/>
  </p:notesMasterIdLst>
  <p:sldIdLst>
    <p:sldId id="514" r:id="rId2"/>
    <p:sldId id="470" r:id="rId3"/>
    <p:sldId id="424" r:id="rId4"/>
    <p:sldId id="471" r:id="rId5"/>
    <p:sldId id="472" r:id="rId6"/>
    <p:sldId id="473" r:id="rId7"/>
    <p:sldId id="474" r:id="rId8"/>
    <p:sldId id="475" r:id="rId9"/>
    <p:sldId id="476" r:id="rId10"/>
    <p:sldId id="477" r:id="rId11"/>
    <p:sldId id="478" r:id="rId12"/>
    <p:sldId id="479" r:id="rId13"/>
    <p:sldId id="480" r:id="rId14"/>
    <p:sldId id="483" r:id="rId15"/>
    <p:sldId id="484" r:id="rId16"/>
    <p:sldId id="485" r:id="rId17"/>
    <p:sldId id="486" r:id="rId18"/>
    <p:sldId id="487" r:id="rId19"/>
    <p:sldId id="488" r:id="rId20"/>
    <p:sldId id="489" r:id="rId21"/>
    <p:sldId id="490" r:id="rId22"/>
    <p:sldId id="491" r:id="rId23"/>
    <p:sldId id="492" r:id="rId24"/>
    <p:sldId id="493" r:id="rId25"/>
    <p:sldId id="494" r:id="rId26"/>
    <p:sldId id="495" r:id="rId27"/>
    <p:sldId id="496" r:id="rId28"/>
    <p:sldId id="498" r:id="rId29"/>
    <p:sldId id="497" r:id="rId30"/>
    <p:sldId id="513" r:id="rId31"/>
    <p:sldId id="501" r:id="rId32"/>
    <p:sldId id="502" r:id="rId33"/>
    <p:sldId id="504" r:id="rId34"/>
    <p:sldId id="503" r:id="rId35"/>
    <p:sldId id="505" r:id="rId36"/>
    <p:sldId id="506" r:id="rId37"/>
    <p:sldId id="508" r:id="rId38"/>
    <p:sldId id="507" r:id="rId39"/>
    <p:sldId id="509" r:id="rId40"/>
    <p:sldId id="510" r:id="rId41"/>
    <p:sldId id="512" r:id="rId42"/>
    <p:sldId id="511" r:id="rId43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4">
          <p15:clr>
            <a:srgbClr val="A4A3A4"/>
          </p15:clr>
        </p15:guide>
        <p15:guide id="2" pos="28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66FF"/>
    <a:srgbClr val="FF9900"/>
    <a:srgbClr val="FF00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274"/>
        <p:guide pos="28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 altLang="sr-Latn-R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r-Latn-CS" altLang="sr-Latn-R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text styles</a:t>
            </a:r>
          </a:p>
          <a:p>
            <a:pPr lvl="1"/>
            <a:r>
              <a:rPr lang="sr-Latn-CS" altLang="sr-Latn-RS" smtClean="0"/>
              <a:t>Second level</a:t>
            </a:r>
          </a:p>
          <a:p>
            <a:pPr lvl="2"/>
            <a:r>
              <a:rPr lang="sr-Latn-CS" altLang="sr-Latn-RS" smtClean="0"/>
              <a:t>Third level</a:t>
            </a:r>
          </a:p>
          <a:p>
            <a:pPr lvl="3"/>
            <a:r>
              <a:rPr lang="sr-Latn-CS" altLang="sr-Latn-RS" smtClean="0"/>
              <a:t>Fourth level</a:t>
            </a:r>
          </a:p>
          <a:p>
            <a:pPr lvl="4"/>
            <a:r>
              <a:rPr lang="sr-Latn-CS" altLang="sr-Latn-RS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 altLang="sr-Latn-R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A5CEB85-9B1F-46F6-9025-8EC43436E083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551187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EE3C2-A2DE-49B3-8481-3D4B1C69C58C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487393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BF201-29C0-4DEE-9772-D40B9579FFEB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469156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24954-2732-4049-AFF5-64763276D537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979644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223803-A7B0-4487-8B80-DC4B3BE9E2ED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002633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C67759-D5B8-4DC1-8A44-A745503725F8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848535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65EA9-3B89-47E2-9CAC-889C9E9C1E4D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311738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2B98FE-6A52-4FDE-AC42-FEE7D5C72106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035648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76DB8-8F40-4BCE-93C6-985A65E45049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754589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2AA48-8012-4AB0-90B4-9FF3870D48DC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240218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8D5918-323F-4C83-8E59-9AC0922C9AF4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495917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69917-9F01-431C-849B-824F16724A01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3554495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text styles</a:t>
            </a:r>
          </a:p>
          <a:p>
            <a:pPr lvl="1"/>
            <a:r>
              <a:rPr lang="sr-Latn-CS" altLang="sr-Latn-RS" smtClean="0"/>
              <a:t>Second level</a:t>
            </a:r>
          </a:p>
          <a:p>
            <a:pPr lvl="2"/>
            <a:r>
              <a:rPr lang="sr-Latn-CS" altLang="sr-Latn-RS" smtClean="0"/>
              <a:t>Third level</a:t>
            </a:r>
          </a:p>
          <a:p>
            <a:pPr lvl="3"/>
            <a:r>
              <a:rPr lang="sr-Latn-CS" altLang="sr-Latn-RS" smtClean="0"/>
              <a:t>Fourth level</a:t>
            </a:r>
          </a:p>
          <a:p>
            <a:pPr lvl="4"/>
            <a:r>
              <a:rPr lang="sr-Latn-CS" altLang="sr-Latn-R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r-Latn-CS" altLang="sr-Latn-R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r-Latn-CS" altLang="sr-Latn-R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764DACF-1754-4E27-BD31-924A9ECDCC6D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image" Target="../media/image2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68263"/>
            <a:ext cx="50403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Grp="1" noChangeArrowheads="1"/>
          </p:cNvSpPr>
          <p:nvPr/>
        </p:nvSpPr>
        <p:spPr bwMode="auto">
          <a:xfrm>
            <a:off x="612775" y="1052513"/>
            <a:ext cx="8229600" cy="106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sr-Latn-RS" sz="1800"/>
              <a:t>ИНТЕГРИСАНЕ АКАДЕМСКЕ</a:t>
            </a:r>
            <a:br>
              <a:rPr lang="en-US" altLang="sr-Latn-RS" sz="1800"/>
            </a:br>
            <a:r>
              <a:rPr lang="en-US" altLang="sr-Latn-RS" sz="1800"/>
              <a:t>СТУДИЈЕ ФАРМАЦИЈЕ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771775" y="2276475"/>
            <a:ext cx="398938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sr-Cyrl-RS" altLang="en-US"/>
              <a:t>ОСНОВИ МОРФОЛОГИЈЕ ЧОВЕКА</a:t>
            </a:r>
          </a:p>
        </p:txBody>
      </p:sp>
      <p:sp>
        <p:nvSpPr>
          <p:cNvPr id="3077" name="Rectangle 3"/>
          <p:cNvSpPr>
            <a:spLocks noGrp="1" noChangeArrowheads="1"/>
          </p:cNvSpPr>
          <p:nvPr/>
        </p:nvSpPr>
        <p:spPr bwMode="auto">
          <a:xfrm>
            <a:off x="468313" y="2351088"/>
            <a:ext cx="8229600" cy="1149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Tx/>
              <a:buNone/>
            </a:pPr>
            <a:endParaRPr lang="en-US" altLang="sr-Latn-RS" dirty="0"/>
          </a:p>
          <a:p>
            <a:pPr algn="ctr">
              <a:buFontTx/>
              <a:buNone/>
            </a:pPr>
            <a:r>
              <a:rPr lang="sr-Cyrl-RS" altLang="en-US" sz="2400" dirty="0"/>
              <a:t>СИСТЕМ МОКРАЋНОПОЛНИХ ОРГАНА</a:t>
            </a:r>
          </a:p>
        </p:txBody>
      </p:sp>
      <p:pic>
        <p:nvPicPr>
          <p:cNvPr id="307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1" t="5734" r="41180" b="40895"/>
          <a:stretch>
            <a:fillRect/>
          </a:stretch>
        </p:blipFill>
        <p:spPr bwMode="auto">
          <a:xfrm>
            <a:off x="2771775" y="3692525"/>
            <a:ext cx="3578225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grada Netter"/>
          <p:cNvPicPr>
            <a:picLocks noChangeAspect="1" noChangeArrowheads="1"/>
          </p:cNvPicPr>
          <p:nvPr/>
        </p:nvPicPr>
        <p:blipFill>
          <a:blip r:embed="rId2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38" y="933450"/>
            <a:ext cx="4427537" cy="555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1" name="Text Box 9"/>
          <p:cNvSpPr txBox="1">
            <a:spLocks noChangeArrowheads="1"/>
          </p:cNvSpPr>
          <p:nvPr/>
        </p:nvSpPr>
        <p:spPr bwMode="auto">
          <a:xfrm>
            <a:off x="4562475" y="5013325"/>
            <a:ext cx="21590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Latn-CS" altLang="sr-Latn-RS" b="1">
                <a:solidFill>
                  <a:srgbClr val="000000"/>
                </a:solidFill>
              </a:rPr>
              <a:t>Ductus papillaris</a:t>
            </a:r>
          </a:p>
        </p:txBody>
      </p:sp>
      <p:sp>
        <p:nvSpPr>
          <p:cNvPr id="12292" name="Line 11"/>
          <p:cNvSpPr>
            <a:spLocks noChangeShapeType="1"/>
          </p:cNvSpPr>
          <p:nvPr/>
        </p:nvSpPr>
        <p:spPr bwMode="auto">
          <a:xfrm>
            <a:off x="4637088" y="5373688"/>
            <a:ext cx="2016125" cy="0"/>
          </a:xfrm>
          <a:prstGeom prst="line">
            <a:avLst/>
          </a:prstGeom>
          <a:noFill/>
          <a:ln w="28575" cap="flat" cmpd="sng">
            <a:solidFill>
              <a:srgbClr val="009999"/>
            </a:solidFill>
            <a:bevel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0" y="552450"/>
            <a:ext cx="5280025" cy="573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Неколико </a:t>
            </a:r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tubulus renalis 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спојених </a:t>
            </a:r>
            <a:b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међусобно граде сабирну цевчицу</a:t>
            </a:r>
          </a:p>
          <a:p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бубрега (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tubulus colligentis</a:t>
            </a:r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b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Сабирне цевчице бубрега се уливају</a:t>
            </a:r>
            <a:b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 веће канале, папиларне каналиће </a:t>
            </a:r>
            <a:b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ductuli papillares</a:t>
            </a:r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), 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који пролазе кроз </a:t>
            </a:r>
            <a:b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Малпигијеве пирамиде на чијим врховима</a:t>
            </a:r>
            <a:b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се отварају - </a:t>
            </a:r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foramina papillaria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и </a:t>
            </a:r>
            <a:b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излучују дефинитивну мокраћу у</a:t>
            </a:r>
            <a:b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бубрежне чашице (</a:t>
            </a:r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calices renales)</a:t>
            </a:r>
          </a:p>
          <a:p>
            <a:endParaRPr lang="en-GB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en-GB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en-GB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Примарна мокраћа настаје филтрацијом </a:t>
            </a:r>
          </a:p>
          <a:p>
            <a:r>
              <a:rPr lang="sr-Cyrl-RS" altLang="en-US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између 2 листа </a:t>
            </a:r>
            <a:r>
              <a:rPr lang="en-GB" altLang="en-US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capsulae glomeruli</a:t>
            </a:r>
            <a:r>
              <a:rPr lang="sr-Cyrl-RS" altLang="en-US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</a:t>
            </a:r>
            <a:br>
              <a:rPr lang="sr-Cyrl-RS" altLang="en-US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већим делом се ресорбује путујући кроз </a:t>
            </a:r>
          </a:p>
          <a:p>
            <a:r>
              <a:rPr lang="sr-Cyrl-RS" altLang="en-US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бубрежне цевчице, након чега настаје</a:t>
            </a:r>
            <a:br>
              <a:rPr lang="sr-Cyrl-RS" altLang="en-US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дефинитивна мокраћа.</a:t>
            </a:r>
            <a:endParaRPr lang="en-GB" altLang="en-US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grada Sobotta"/>
          <p:cNvPicPr>
            <a:picLocks noGrp="1" noChangeArrowheads="1"/>
          </p:cNvPicPr>
          <p:nvPr>
            <p:ph idx="4294967295"/>
          </p:nvPr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7675" y="1270000"/>
            <a:ext cx="6026150" cy="5362575"/>
          </a:xfrm>
          <a:noFill/>
          <a:ln w="38100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179388" y="4149725"/>
            <a:ext cx="290036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Pelvis renalis</a:t>
            </a:r>
          </a:p>
          <a:p>
            <a:r>
              <a:rPr lang="sr-Latn-CS" altLang="en-US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(pyelon)</a:t>
            </a:r>
            <a:endParaRPr lang="sr-Latn-RS" altLang="en-US" sz="2800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179388" y="908050"/>
            <a:ext cx="3203575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Calices renales minores 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</a:t>
            </a:r>
            <a:r>
              <a:rPr lang="sr-Cyrl-R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8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-1</a:t>
            </a:r>
            <a:r>
              <a:rPr lang="sr-Cyrl-R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0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</a:p>
          <a:p>
            <a:endParaRPr lang="sr-Latn-CS" altLang="en-US" sz="2000" b="1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endParaRPr lang="sr-Latn-CS" altLang="en-US" sz="2000" b="1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r>
              <a:rPr lang="sr-Latn-CS" altLang="en-US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Calices renales majores 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</a:t>
            </a:r>
            <a:r>
              <a:rPr lang="sr-Cyrl-R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3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</a:t>
            </a:r>
            <a:r>
              <a:rPr lang="sr-Cyrl-R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4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sr-Latn-RS" altLang="en-US" sz="2800" b="1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3317" name="AutoShape 8"/>
          <p:cNvSpPr>
            <a:spLocks noChangeArrowheads="1"/>
          </p:cNvSpPr>
          <p:nvPr/>
        </p:nvSpPr>
        <p:spPr bwMode="auto">
          <a:xfrm>
            <a:off x="1331913" y="1916113"/>
            <a:ext cx="144462" cy="504825"/>
          </a:xfrm>
          <a:prstGeom prst="downArrow">
            <a:avLst>
              <a:gd name="adj1" fmla="val 50000"/>
              <a:gd name="adj2" fmla="val 87363"/>
            </a:avLst>
          </a:prstGeom>
          <a:solidFill>
            <a:srgbClr val="FF9933"/>
          </a:solidFill>
          <a:ln w="19050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 altLang="en-US" i="1">
              <a:solidFill>
                <a:srgbClr val="FF9933"/>
              </a:solidFill>
            </a:endParaRPr>
          </a:p>
        </p:txBody>
      </p:sp>
      <p:sp>
        <p:nvSpPr>
          <p:cNvPr id="13318" name="AutoShape 9"/>
          <p:cNvSpPr>
            <a:spLocks noChangeArrowheads="1"/>
          </p:cNvSpPr>
          <p:nvPr/>
        </p:nvSpPr>
        <p:spPr bwMode="auto">
          <a:xfrm>
            <a:off x="1331913" y="3357563"/>
            <a:ext cx="144462" cy="792162"/>
          </a:xfrm>
          <a:prstGeom prst="downArrow">
            <a:avLst>
              <a:gd name="adj1" fmla="val 50000"/>
              <a:gd name="adj2" fmla="val 137088"/>
            </a:avLst>
          </a:prstGeom>
          <a:solidFill>
            <a:srgbClr val="FF9933"/>
          </a:solidFill>
          <a:ln w="19050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 altLang="en-US" i="1">
              <a:solidFill>
                <a:srgbClr val="FF9933"/>
              </a:solidFill>
            </a:endParaRPr>
          </a:p>
        </p:txBody>
      </p:sp>
      <p:sp>
        <p:nvSpPr>
          <p:cNvPr id="13319" name="Line 10"/>
          <p:cNvSpPr>
            <a:spLocks noChangeShapeType="1"/>
          </p:cNvSpPr>
          <p:nvPr/>
        </p:nvSpPr>
        <p:spPr bwMode="auto">
          <a:xfrm flipV="1">
            <a:off x="4787900" y="4797425"/>
            <a:ext cx="1800225" cy="358775"/>
          </a:xfrm>
          <a:prstGeom prst="line">
            <a:avLst/>
          </a:prstGeom>
          <a:noFill/>
          <a:ln w="38100" cmpd="sng">
            <a:solidFill>
              <a:srgbClr val="00CC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13320" name="Line 11"/>
          <p:cNvSpPr>
            <a:spLocks noChangeShapeType="1"/>
          </p:cNvSpPr>
          <p:nvPr/>
        </p:nvSpPr>
        <p:spPr bwMode="auto">
          <a:xfrm>
            <a:off x="4787900" y="3070225"/>
            <a:ext cx="1514475" cy="215900"/>
          </a:xfrm>
          <a:prstGeom prst="line">
            <a:avLst/>
          </a:prstGeom>
          <a:noFill/>
          <a:ln w="38100" cmpd="sng">
            <a:solidFill>
              <a:srgbClr val="00CC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13321" name="Line 12"/>
          <p:cNvSpPr>
            <a:spLocks noChangeShapeType="1"/>
          </p:cNvSpPr>
          <p:nvPr/>
        </p:nvSpPr>
        <p:spPr bwMode="auto">
          <a:xfrm flipV="1">
            <a:off x="4645025" y="4221163"/>
            <a:ext cx="1223963" cy="215900"/>
          </a:xfrm>
          <a:prstGeom prst="line">
            <a:avLst/>
          </a:prstGeom>
          <a:noFill/>
          <a:ln w="57150" cmpd="sng">
            <a:solidFill>
              <a:srgbClr val="00CC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13322" name="Text Box 6"/>
          <p:cNvSpPr txBox="1">
            <a:spLocks noChangeArrowheads="1"/>
          </p:cNvSpPr>
          <p:nvPr/>
        </p:nvSpPr>
        <p:spPr bwMode="auto">
          <a:xfrm>
            <a:off x="1692275" y="117475"/>
            <a:ext cx="53625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sz="28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Изводни мокраћни канали</a:t>
            </a:r>
          </a:p>
        </p:txBody>
      </p:sp>
      <p:sp>
        <p:nvSpPr>
          <p:cNvPr id="13323" name="Text Box 6"/>
          <p:cNvSpPr txBox="1">
            <a:spLocks noChangeArrowheads="1"/>
          </p:cNvSpPr>
          <p:nvPr/>
        </p:nvSpPr>
        <p:spPr bwMode="auto">
          <a:xfrm>
            <a:off x="0" y="5302250"/>
            <a:ext cx="39782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Pelvis renalis</a:t>
            </a:r>
            <a:r>
              <a:rPr lang="sr-Cyrl-R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излази из </a:t>
            </a:r>
          </a:p>
          <a:p>
            <a:r>
              <a:rPr lang="en-GB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sinus renalis </a:t>
            </a:r>
            <a:r>
              <a:rPr lang="sr-Cyrl-R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кроз </a:t>
            </a:r>
            <a:r>
              <a:rPr lang="en-GB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hilum </a:t>
            </a:r>
            <a:br>
              <a:rPr lang="en-GB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renale </a:t>
            </a:r>
            <a:r>
              <a:rPr lang="sr-Cyrl-R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 наставља се </a:t>
            </a:r>
          </a:p>
          <a:p>
            <a:r>
              <a:rPr lang="sr-Cyrl-R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уретером</a:t>
            </a:r>
            <a:endParaRPr lang="sr-Latn-RS" altLang="en-US" sz="2000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22" grpId="0" autoUpdateAnimBg="0"/>
      <p:bldP spid="13323" grpId="0" autoUpdateAnimBg="0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oložaj B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57"/>
          <a:stretch>
            <a:fillRect/>
          </a:stretch>
        </p:blipFill>
        <p:spPr>
          <a:xfrm>
            <a:off x="4500563" y="1196975"/>
            <a:ext cx="4637087" cy="4873625"/>
          </a:xfrm>
          <a:noFill/>
          <a:ln w="38100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07950" y="909638"/>
            <a:ext cx="4608513" cy="539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i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Latn-CS" altLang="en-US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sr-Cyrl-RS" altLang="en-US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Мокраћовод (</a:t>
            </a:r>
            <a:r>
              <a:rPr lang="sr-Latn-CS" altLang="en-US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Ureter</a:t>
            </a:r>
            <a:r>
              <a:rPr lang="sr-Cyrl-RS" altLang="en-US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400" b="1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sr-Latn-CS" altLang="en-US" sz="2400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Слузокожно-мишићни</a:t>
            </a:r>
            <a:b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орган</a:t>
            </a:r>
          </a:p>
          <a:p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L~30cm; </a:t>
            </a:r>
            <a:r>
              <a:rPr lang="sr-Latn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Ø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4-5mm</a:t>
            </a:r>
          </a:p>
          <a:p>
            <a:endParaRPr lang="sr-Latn-C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Пролази кроз ретроперитонеални </a:t>
            </a:r>
            <a:b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простор и улази у карлчну дупљу, </a:t>
            </a:r>
            <a:b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где се улива у мокраћну бешику.</a:t>
            </a:r>
            <a:endParaRPr lang="sr-Latn-C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sr-Latn-C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</a:t>
            </a: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На улазу ункарлицу је сужен</a:t>
            </a:r>
            <a:endParaRPr lang="sr-Cyrl-RS" altLang="en-US" sz="20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↓</a:t>
            </a:r>
          </a:p>
          <a:p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Flexura marginalis  ureteris</a:t>
            </a:r>
          </a:p>
          <a:p>
            <a:endParaRPr lang="sr-Latn-CS" altLang="en-US" sz="2000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</a:t>
            </a: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опографски делови</a:t>
            </a:r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</a:p>
          <a:p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pars abdominalis</a:t>
            </a:r>
          </a:p>
          <a:p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pars pelvica</a:t>
            </a: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1692275" y="117475"/>
            <a:ext cx="53625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sz="28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Изводни мокраћни канали</a:t>
            </a:r>
            <a:endParaRPr lang="sr-Cyrl-RS" altLang="en-US"/>
          </a:p>
        </p:txBody>
      </p:sp>
    </p:spTree>
    <p:custDataLst>
      <p:tags r:id="rId1"/>
    </p:custData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sr-Cyrl-R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МОКРАЋНА БЕШИКА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en-GB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VESICA URINARIA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800" b="1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4294967295"/>
          </p:nvPr>
        </p:nvSpPr>
        <p:spPr>
          <a:xfrm>
            <a:off x="0" y="642938"/>
            <a:ext cx="9144000" cy="6215062"/>
          </a:xfrm>
        </p:spPr>
        <p:txBody>
          <a:bodyPr/>
          <a:lstStyle/>
          <a:p>
            <a:pPr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endParaRPr lang="sr-Cyrl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Слузокожно-мишићни орган</a:t>
            </a: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Cyrl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Положај</a:t>
            </a: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</a:p>
          <a:p>
            <a:pPr>
              <a:buFontTx/>
              <a:buNone/>
            </a:pP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предњи део карличне дупље, иза препонских костију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мушкарци: испред ректума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жене: испред и испод материце</a:t>
            </a:r>
          </a:p>
          <a:p>
            <a:pPr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</a:p>
        </p:txBody>
      </p:sp>
      <p:pic>
        <p:nvPicPr>
          <p:cNvPr id="15364" name="Picture 3" descr="sl1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15" t="9265" r="6863" b="53674"/>
          <a:stretch>
            <a:fillRect/>
          </a:stretch>
        </p:blipFill>
        <p:spPr bwMode="auto">
          <a:xfrm>
            <a:off x="5076825" y="3357563"/>
            <a:ext cx="3352800" cy="317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5" t="21562" r="21484" b="17500"/>
          <a:stretch>
            <a:fillRect/>
          </a:stretch>
        </p:blipFill>
        <p:spPr bwMode="auto">
          <a:xfrm>
            <a:off x="468313" y="3357563"/>
            <a:ext cx="4051300" cy="32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sr-Cyrl-R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МОКРАЋНА БЕШИКА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en-GB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VESICA URINARIA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800" b="1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4294967295"/>
          </p:nvPr>
        </p:nvSpPr>
        <p:spPr>
          <a:xfrm>
            <a:off x="0" y="642938"/>
            <a:ext cx="9144000" cy="6215062"/>
          </a:xfrm>
        </p:spPr>
        <p:txBody>
          <a:bodyPr/>
          <a:lstStyle/>
          <a:p>
            <a:pPr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  Делови</a:t>
            </a: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</a:p>
          <a:p>
            <a:pPr>
              <a:buFontTx/>
              <a:buNone/>
            </a:pP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Cyrl-RS" altLang="en-US" sz="1800"/>
              <a:t>	</a:t>
            </a: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sr-Latn-C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corpus vesicae</a:t>
            </a: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fundus</a:t>
            </a:r>
            <a:r>
              <a:rPr lang="sr-Latn-C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vesicae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део тела окренут позади и наниже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- мушкарци: належе позади на простату и ректум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      - жене: належе позади на врат материце и вагину</a:t>
            </a: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3) </a:t>
            </a:r>
            <a:r>
              <a:rPr lang="sr-Latn-C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apex vesicae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- окренут напред и навише, према предњем трбушном зиду</a:t>
            </a:r>
          </a:p>
          <a:p>
            <a:pPr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5" t="16881" r="31445" b="6250"/>
          <a:stretch>
            <a:fillRect/>
          </a:stretch>
        </p:blipFill>
        <p:spPr bwMode="auto">
          <a:xfrm>
            <a:off x="828675" y="2736850"/>
            <a:ext cx="3200400" cy="410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8" t="17812" r="26758" b="6250"/>
          <a:stretch>
            <a:fillRect/>
          </a:stretch>
        </p:blipFill>
        <p:spPr bwMode="auto">
          <a:xfrm>
            <a:off x="5364163" y="2709863"/>
            <a:ext cx="3402012" cy="405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sr-Cyrl-R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МОКРАЋНА БЕШИКА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en-GB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VESICA URINARIA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800" b="1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4294967295"/>
          </p:nvPr>
        </p:nvSpPr>
        <p:spPr>
          <a:xfrm>
            <a:off x="0" y="642938"/>
            <a:ext cx="9144000" cy="6215062"/>
          </a:xfrm>
        </p:spPr>
        <p:txBody>
          <a:bodyPr/>
          <a:lstStyle/>
          <a:p>
            <a:pPr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endParaRPr lang="sr-Cyrl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endParaRPr lang="sr-Cyrl-CS" altLang="en-US" sz="1800"/>
          </a:p>
          <a:p>
            <a:pPr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На слузокожи дна - бешични троугао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trigonum vesicae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а) врх окенут напред и доле - на њему се налази унутрашњи отвор мокраћне 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             цеви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urethrae internum)</a:t>
            </a:r>
          </a:p>
          <a:p>
            <a:pPr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б) на угловим баз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троугла - 2 отвора десног и левог уретера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ureteris)</a:t>
            </a: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17412" name="Picture 3" descr="Graphic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"/>
          <a:stretch>
            <a:fillRect/>
          </a:stretch>
        </p:blipFill>
        <p:spPr bwMode="auto">
          <a:xfrm>
            <a:off x="31750" y="3141663"/>
            <a:ext cx="4659313" cy="332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3" name="Picture 3" descr="Graphic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4" r="4979"/>
          <a:stretch>
            <a:fillRect/>
          </a:stretch>
        </p:blipFill>
        <p:spPr bwMode="auto">
          <a:xfrm>
            <a:off x="4992688" y="2851150"/>
            <a:ext cx="4117975" cy="395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sr-Cyrl-R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МОКРАЋНА ЦЕВ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en-GB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URTHRA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800" b="1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4294967295"/>
          </p:nvPr>
        </p:nvSpPr>
        <p:spPr>
          <a:xfrm>
            <a:off x="1588" y="622300"/>
            <a:ext cx="5148262" cy="62134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sr-Cyrl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Завршни део мокраћних путева</a:t>
            </a:r>
          </a:p>
          <a:p>
            <a:pPr>
              <a:lnSpc>
                <a:spcPct val="80000"/>
              </a:lnSpc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Слузокожно-мишићни цеваст орган</a:t>
            </a:r>
          </a:p>
          <a:p>
            <a:pPr>
              <a:lnSpc>
                <a:spcPct val="80000"/>
              </a:lnSpc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 MASCULINA:</a:t>
            </a:r>
          </a:p>
          <a:p>
            <a:pPr>
              <a:lnSpc>
                <a:spcPct val="80000"/>
              </a:lnSpc>
              <a:buFontTx/>
              <a:buNone/>
            </a:pPr>
            <a:endParaRPr lang="en-GB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пружа се од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urethrae internum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(бешика) до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urethrae externum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на врху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glans penis);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дужина: око 16цм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- 3 дела: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prostatica</a:t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пролази кроз простату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у овај део уретре уливају се бризници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 ejaculatorius),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који носе семену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течност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 сперматозоиде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pars membranacea</a:t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пролази кроз мишићно дно карлице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- око овог дела налазе се булбоуретралне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жлезде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3) pars spongiosa</a:t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пролази кроз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spongiosa penis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- у овај део се ливају изводни канали 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булбоуретралних жлезда</a:t>
            </a:r>
            <a:endParaRPr lang="sr-Cyrl-RS" altLang="en-US"/>
          </a:p>
        </p:txBody>
      </p:sp>
      <p:pic>
        <p:nvPicPr>
          <p:cNvPr id="18436" name="Picture 3" descr="Graphic16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"/>
          <a:stretch>
            <a:fillRect/>
          </a:stretch>
        </p:blipFill>
        <p:spPr bwMode="auto">
          <a:xfrm>
            <a:off x="5003800" y="1917700"/>
            <a:ext cx="4040188" cy="385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sr-Cyrl-R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МОКРАЋНА ЦЕВ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en-GB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URTHRA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800" b="1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4294967295"/>
          </p:nvPr>
        </p:nvSpPr>
        <p:spPr>
          <a:xfrm>
            <a:off x="1588" y="622300"/>
            <a:ext cx="5148262" cy="62134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 FEMININA: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пружа се од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urethrae internum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(бешика) предњим зидом вагине,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пролази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кроз мишићно дно карлице и завршава се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отвором -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urethrae externum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непосредно иза клиториса, а испред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предворја вагине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);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дужина: око 4 цм</a:t>
            </a:r>
          </a:p>
          <a:p>
            <a:pPr>
              <a:lnSpc>
                <a:spcPct val="90000"/>
              </a:lnSpc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sr-Cyrl-RS" altLang="en-US"/>
          </a:p>
        </p:txBody>
      </p:sp>
      <p:pic>
        <p:nvPicPr>
          <p:cNvPr id="19460" name="Picture 4" descr="Graphic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5" y="909638"/>
            <a:ext cx="4217988" cy="408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20" t="27193" r="2289" b="15501"/>
          <a:stretch>
            <a:fillRect/>
          </a:stretch>
        </p:blipFill>
        <p:spPr bwMode="auto">
          <a:xfrm>
            <a:off x="395288" y="3717925"/>
            <a:ext cx="4035425" cy="314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МУШКИ ПОЛНИ ОРГАНИ </a:t>
            </a:r>
            <a:b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 GENITALIA MASCULINA)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620713"/>
            <a:ext cx="9109075" cy="604996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А)  Унутрашњи (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 genitalia masculina interna)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већим делом у карличној дупљи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Б) Спољашњи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(organa genitalia masculina externa)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у предњем делу међице (</a:t>
            </a:r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perineum)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Latn-R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</a:t>
            </a:r>
            <a:r>
              <a:rPr lang="sr-Latn-C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rgana genitalia masculina</a:t>
            </a:r>
            <a:r>
              <a:rPr lang="sr-Latn-R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b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Testis (</a:t>
            </a:r>
            <a:r>
              <a:rPr lang="sr-Cyrl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сем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</a:t>
            </a:r>
            <a:r>
              <a:rPr lang="sr-Cyrl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ник</a:t>
            </a: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2) Epididymis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пасеменик)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3)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 deferens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семевод)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4)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 ejaculatorius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бризник)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5)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Vesicula seminalis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(семена кесица)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6) Prostata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кестењача)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7)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Glandulae bulbo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urethrales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булбо-уретралне жлезде)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Latn-R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</a:t>
            </a:r>
            <a:r>
              <a:rPr lang="sr-Latn-C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rgana genitalia masculina</a:t>
            </a:r>
            <a:r>
              <a:rPr lang="sr-Latn-R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</a:t>
            </a:r>
            <a:r>
              <a:rPr lang="sr-Latn-C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terna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b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Penis </a:t>
            </a: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полни уд</a:t>
            </a: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2) Urethra masculina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мокраћна цев)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3)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Scrotum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мошнице)</a:t>
            </a: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4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4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4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4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4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4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4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4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4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4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4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4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4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4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4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4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48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48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48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48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МУШКИ ПОЛНИ ОРГАНИ </a:t>
            </a:r>
            <a:endParaRPr lang="en-GB" alt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620713"/>
            <a:ext cx="9109075" cy="6049962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GB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 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Testis (</a:t>
            </a:r>
            <a:r>
              <a:rPr lang="sr-Cyrl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сем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</a:t>
            </a:r>
            <a:r>
              <a:rPr lang="sr-Cyrl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ник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мушка полна жлезда, смештена у скротуму, унутар којег се налази у везивно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мишићном омотачу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паран орган, леви ниже постављен од десног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настаје у абдомену; током интраутериног развића се спушта кроз препонски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канал у скротум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2 стране 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facies medialis</a:t>
            </a:r>
            <a:b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facies lateralis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* 2 ивице 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margo anterior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            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margo posterior</a:t>
            </a:r>
            <a:r>
              <a:rPr lang="sr-Latn-C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садржи </a:t>
            </a:r>
            <a:r>
              <a:rPr lang="en-GB" altLang="en-US" sz="16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hilum testis</a:t>
            </a:r>
            <a:r>
              <a:rPr lang="en-GB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кроз који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	  пролазе крвни судови и нерви)</a:t>
            </a:r>
            <a:b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</a:t>
            </a:r>
            <a:endParaRPr lang="sr-Latn-CS" altLang="en-US" sz="16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2 пола    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e</a:t>
            </a:r>
            <a:r>
              <a:rPr lang="sr-Latn-C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x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tremitas inferior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	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(доњи пол, везан за скротум)</a:t>
            </a:r>
            <a:r>
              <a:rPr lang="sr-Latn-CS" altLang="en-US" sz="16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16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</a:t>
            </a: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extremitas superior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	(на горњем полу лежи</a:t>
            </a:r>
            <a:b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глава епидидимиса)</a:t>
            </a: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21508" name="Picture 4" descr="Graphic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1"/>
          <a:stretch>
            <a:fillRect/>
          </a:stretch>
        </p:blipFill>
        <p:spPr bwMode="auto">
          <a:xfrm>
            <a:off x="5003800" y="2997200"/>
            <a:ext cx="4097338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5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5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5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5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50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50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50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50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50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50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50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50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507413" cy="630237"/>
          </a:xfrm>
        </p:spPr>
        <p:txBody>
          <a:bodyPr anchorCtr="1"/>
          <a:lstStyle/>
          <a:p>
            <a:r>
              <a:rPr lang="sr-Latn-CS" altLang="en-US" sz="32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SYSTEMA URINARI</a:t>
            </a:r>
            <a:r>
              <a:rPr lang="en-GB" altLang="en-US" sz="32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</a:t>
            </a:r>
          </a:p>
        </p:txBody>
      </p:sp>
      <p:sp>
        <p:nvSpPr>
          <p:cNvPr id="4099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88" y="1485900"/>
            <a:ext cx="4859337" cy="4572000"/>
          </a:xfrm>
        </p:spPr>
        <p:txBody>
          <a:bodyPr/>
          <a:lstStyle/>
          <a:p>
            <a:pPr>
              <a:buFontTx/>
              <a:buNone/>
            </a:pPr>
            <a:r>
              <a:rPr lang="sr-Cyrl-RS" altLang="en-US" sz="2000" b="1" u="sng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* </a:t>
            </a:r>
            <a:r>
              <a:rPr lang="sr-Cyrl-RS" altLang="en-US" sz="2000" b="1" u="sng">
                <a:effectLst>
                  <a:outerShdw blurRad="38100" dist="38100" dir="2700000" algn="tl">
                    <a:srgbClr val="C0C0C0"/>
                  </a:outerShdw>
                </a:effectLst>
                <a:sym typeface="Book Antiqua" panose="02040602050305030304" pitchFamily="18" charset="0"/>
              </a:rPr>
              <a:t>Парни мокраћни органи</a:t>
            </a:r>
            <a:endParaRPr lang="sr-Latn-CS" altLang="en-US" sz="2000" b="1" u="sng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бубрег (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en</a:t>
            </a: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>
              <a:buFontTx/>
              <a:buNone/>
            </a:pP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изводни канали мокраће:</a:t>
            </a:r>
            <a:b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бубрежне чашице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(calices renales)</a:t>
            </a:r>
          </a:p>
          <a:p>
            <a:pPr>
              <a:buFontTx/>
              <a:buNone/>
            </a:pP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бубрежна карлица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(p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elvis renalis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мокраћовод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(u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reter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>
              <a:buFontTx/>
              <a:buNone/>
            </a:pPr>
            <a:endParaRPr lang="en-GB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en-GB" altLang="en-US" sz="2000" b="1" u="sng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sr-Cyrl-RS" altLang="en-US" sz="2000" b="1" u="sng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Неп</a:t>
            </a:r>
            <a:r>
              <a:rPr lang="en-GB" altLang="en-US" sz="2000" b="1" u="sng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  <a:sym typeface="Book Antiqua" panose="02040602050305030304" pitchFamily="18" charset="0"/>
              </a:rPr>
              <a:t>арни мокраћни органи</a:t>
            </a:r>
          </a:p>
          <a:p>
            <a:pPr>
              <a:buFontTx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мокраћна бешика (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esica urinaria</a:t>
            </a: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мокраћна цев (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rethra</a:t>
            </a: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endParaRPr lang="sr-Latn-RS" altLang="en-US" sz="2400" b="1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4100" name="Picture 5" descr="Organa uropoetica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r="703"/>
          <a:stretch>
            <a:fillRect/>
          </a:stretch>
        </p:blipFill>
        <p:spPr>
          <a:xfrm>
            <a:off x="4860925" y="1701800"/>
            <a:ext cx="3956050" cy="4368800"/>
          </a:xfrm>
          <a:noFill/>
          <a:ln w="38100">
            <a:solidFill>
              <a:srgbClr val="FF9933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МУШКИ ПОЛНИ ОРГАНИ </a:t>
            </a:r>
            <a:endParaRPr lang="en-GB" alt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620713"/>
            <a:ext cx="9109075" cy="6049962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гра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ђ</a:t>
            </a:r>
            <a:r>
              <a:rPr lang="sr-Cyrl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а тестиса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b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A) </a:t>
            </a:r>
            <a:r>
              <a:rPr lang="sr-Cyrl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везивно ткиво тестиса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а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tunica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(capsula)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albuginea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б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septula testis</a:t>
            </a:r>
            <a:r>
              <a:rPr lang="sr-Latn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полазе од </a:t>
            </a:r>
            <a:r>
              <a:rPr lang="en-GB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tunicae albugineae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и пролазе кроз паренхим делећи га на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      режњиће</a:t>
            </a:r>
            <a:r>
              <a:rPr lang="sr-Latn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	         	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ц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mediastinum</a:t>
            </a:r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testis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</a:t>
            </a:r>
            <a:r>
              <a:rPr lang="sr-Cyrl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паренхим тестиса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b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режњићи тестиса (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lobuli testis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(250-300)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a) tubuli seminiferi contorti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налазе се у режњићу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b) tubuli seminiferi recti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излазе из режњића, групишу се ку пределу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                                                  </a:t>
            </a:r>
            <a:r>
              <a:rPr lang="en-GB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mediastinum testis , 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где формирају мрежу</a:t>
            </a:r>
            <a:r>
              <a:rPr lang="en-GB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endParaRPr lang="en-GB" altLang="en-US" sz="16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				   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rete testis (Haller)</a:t>
            </a:r>
            <a:b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c) ductuli efferentes testis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полазе од </a:t>
            </a:r>
            <a:r>
              <a:rPr lang="en-GB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rete testis, 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изл</a:t>
            </a:r>
            <a:r>
              <a:rPr lang="en-GB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зе из тестиса дуж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                                                     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задње ивице и отварају се у епидидимис</a:t>
            </a: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	</a:t>
            </a:r>
            <a:b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interstitium testis (Leydig)</a:t>
            </a: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- везивно ткиво које окужује режњиће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  садржи Лајдигове ћелије које луче тестостерон</a:t>
            </a:r>
            <a:endParaRPr lang="sr-Latn-CS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Graphic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844675"/>
            <a:ext cx="4041775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5" name="Picture 5" descr="Graphic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6"/>
          <a:stretch>
            <a:fillRect/>
          </a:stretch>
        </p:blipFill>
        <p:spPr bwMode="auto">
          <a:xfrm>
            <a:off x="4716463" y="2060575"/>
            <a:ext cx="4179887" cy="340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Graphic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205038"/>
            <a:ext cx="4313238" cy="415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7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МУШКИ ПОЛНИ ОРГАНИ </a:t>
            </a:r>
            <a:endParaRPr lang="en-GB" altLang="en-US"/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620713"/>
            <a:ext cx="9109075" cy="604996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 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Epididymis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па</a:t>
            </a:r>
            <a:r>
              <a:rPr lang="sr-Cyrl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сем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</a:t>
            </a:r>
            <a:r>
              <a:rPr lang="sr-Cyrl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ник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почетни део семених путева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паран орган, главом смештен на горњем полу тестиса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чини га 4-5 м дугачак канал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 epidimyidis)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Делови: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a)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глава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(caput epididimydis)</a:t>
            </a:r>
            <a:b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endParaRPr lang="sr-Latn-CS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б) тело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(corpus epididimydis)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</a:t>
            </a:r>
            <a:endParaRPr lang="sr-Latn-CS" altLang="en-US" sz="16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ц) реп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(cauda epididimydis)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У почетни део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ductus epididimydis-a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уливају се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ductuli eferentes testis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, а од завршног дела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полази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ductus deferens</a:t>
            </a: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5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5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5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58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МУШКИ ПОЛНИ ОРГАНИ </a:t>
            </a:r>
            <a:endParaRPr lang="en-GB" alt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8963025" cy="6049963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en-GB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3)  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 deferens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семевод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део семених путева, дужине 40-45 цм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паран орган, пружа се од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caudae epididymidis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до предела иза базе бешике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где ће учествовати у настанку бризника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пружа се кроз скротум, потом кроз препонски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канал, улази у карличну дупљу и иде ка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бази мокраћне бешике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Завршни део је проширен: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-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ampulla ductus deferentis</a:t>
            </a:r>
            <a:endParaRPr lang="sr-Cyrl-RS" altLang="en-US" sz="20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en-GB" altLang="en-US" sz="20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Ampulla ductus deferentis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се спаја са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изводним каналом семене кесице и граде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бризник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 ejaculatorius)</a:t>
            </a: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8192" r="37869" b="37746"/>
          <a:stretch>
            <a:fillRect/>
          </a:stretch>
        </p:blipFill>
        <p:spPr bwMode="auto">
          <a:xfrm>
            <a:off x="4643438" y="3286125"/>
            <a:ext cx="4500562" cy="336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6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6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6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6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6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6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6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6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МУШКИ ПОЛНИ ОРГАНИ </a:t>
            </a:r>
            <a:endParaRPr lang="en-GB" alt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8963025" cy="6049963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4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 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 ejaculatorius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бризник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* паран орган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настаје спајањем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ampullae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 deferentis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и изводног канала семене кесице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 excretorius vesiculae seminalis)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дужине 2 - 2,5 цм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пролази кроз простату и улива се у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prostatica urethrae masculinae,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на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њеном задњем зиду (2 отвора 2 бризника -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pori ejaculatori)</a:t>
            </a: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12944" r="40822" b="38583"/>
          <a:stretch>
            <a:fillRect/>
          </a:stretch>
        </p:blipFill>
        <p:spPr bwMode="auto">
          <a:xfrm>
            <a:off x="2268538" y="3324225"/>
            <a:ext cx="5006975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629" name="Line 11"/>
          <p:cNvSpPr>
            <a:spLocks noChangeShapeType="1"/>
          </p:cNvSpPr>
          <p:nvPr/>
        </p:nvSpPr>
        <p:spPr bwMode="auto">
          <a:xfrm flipH="1" flipV="1">
            <a:off x="5076825" y="5086350"/>
            <a:ext cx="1800225" cy="71438"/>
          </a:xfrm>
          <a:prstGeom prst="line">
            <a:avLst/>
          </a:prstGeom>
          <a:noFill/>
          <a:ln w="28575" cap="flat" cmpd="sng">
            <a:solidFill>
              <a:srgbClr val="009999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sr-Latn-RS"/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МУШКИ ПОЛНИ ОРГАНИ </a:t>
            </a:r>
            <a:endParaRPr lang="en-GB" alt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8963025" cy="6049963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5)  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Vesicula seminalis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семена кесица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* паран, жлездани орган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налази се између ректума и мокраћне бешике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учествује у стварању70 % семене течнности 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изводни канал семене кесице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 excretorius vesiculae seminalis)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спаја се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са а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mpulla ductus deferentis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 граде бризник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 ejaculatorius)</a:t>
            </a:r>
          </a:p>
          <a:p>
            <a:pPr marL="609600" indent="-609600">
              <a:buFontTx/>
              <a:buNone/>
            </a:pPr>
            <a:endParaRPr lang="en-GB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2765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213100"/>
            <a:ext cx="3978275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МУШКИ ПОЛНИ ОРГАНИ </a:t>
            </a:r>
            <a:endParaRPr lang="en-GB" alt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04813"/>
            <a:ext cx="5289550" cy="6408737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5)  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Prostata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кестењача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* непаран, жлездано-мишићни орган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ствара око 20% семене течности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налази се испод врата мокраћне бешике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(ниже од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urethrae internum),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испред ректума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кроз простату пролазе: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-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 masculina (pars prostatica)</a:t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- ductus ejaculatotius (2)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Грађа простате: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- Омотач -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capsula prostatica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Паренхим: - око 40 жлезд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них ацинуса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(glandullae prostaticae)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од којих полазе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изводни каналићи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ductuli prostatici) 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који се отварају у простатичном делу 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  уретре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solidFill>
                  <a:srgbClr val="FF0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* 3 зоне: - периферна</a:t>
            </a:r>
            <a:br>
              <a:rPr lang="sr-Cyrl-RS" altLang="en-US" sz="1800">
                <a:solidFill>
                  <a:srgbClr val="FF0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solidFill>
                  <a:srgbClr val="FF0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     - централна</a:t>
            </a:r>
            <a:br>
              <a:rPr lang="sr-Cyrl-RS" altLang="en-US" sz="1800">
                <a:solidFill>
                  <a:srgbClr val="FF0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solidFill>
                  <a:srgbClr val="FF0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     - прелазна</a:t>
            </a:r>
          </a:p>
        </p:txBody>
      </p:sp>
      <p:pic>
        <p:nvPicPr>
          <p:cNvPr id="28676" name="Picture 3" descr="Graphic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4"/>
          <a:stretch>
            <a:fillRect/>
          </a:stretch>
        </p:blipFill>
        <p:spPr bwMode="auto">
          <a:xfrm>
            <a:off x="5364163" y="836613"/>
            <a:ext cx="3617912" cy="320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12944" r="42377" b="42522"/>
          <a:stretch>
            <a:fillRect/>
          </a:stretch>
        </p:blipFill>
        <p:spPr bwMode="auto">
          <a:xfrm>
            <a:off x="5221288" y="4076700"/>
            <a:ext cx="3887787" cy="260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6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6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6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86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МУШКИ ПОЛНИ ОРГАНИ </a:t>
            </a:r>
            <a:endParaRPr lang="en-GB" alt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04813"/>
            <a:ext cx="8101013" cy="6408737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en-GB" altLang="en-US" sz="20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6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 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Glandulae bulbo-urethrales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булбо-уретралне жлезде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* парни жлездани органи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налазе се у дебљини мишићног дна карличне дупље 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(уз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membranacea urethrae masculinae),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непосредно изнад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корена пениса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* изводни канал отвара се у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spongiosa urethrae masculinae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endParaRPr lang="sr-Cyrl-RS" altLang="en-US" sz="1800">
              <a:solidFill>
                <a:srgbClr val="FF0000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12944" r="42377" b="42522"/>
          <a:stretch>
            <a:fillRect/>
          </a:stretch>
        </p:blipFill>
        <p:spPr bwMode="auto">
          <a:xfrm>
            <a:off x="34925" y="3500438"/>
            <a:ext cx="4860925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701" name="Picture 3" descr="Graphic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213100"/>
            <a:ext cx="3617913" cy="361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1" r="37537" b="38780"/>
          <a:stretch>
            <a:fillRect/>
          </a:stretch>
        </p:blipFill>
        <p:spPr bwMode="auto">
          <a:xfrm>
            <a:off x="4860925" y="3286125"/>
            <a:ext cx="4283075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СПОЉАШЊИ МУШКИ ПОЛНИ ОРГАНИ </a:t>
            </a:r>
            <a:endParaRPr lang="en-GB" altLang="en-US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04813"/>
            <a:ext cx="8101013" cy="6408737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 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Penis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полни уд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Делови: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а) корен (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radix penis)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причвршћен за делове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 pubis i os ischii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 карлично дно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б) тело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(corpus penis)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наставља напред корен пениса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ц) главић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(glans penis)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- на врху главића налази се спољашњи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отвор уретре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urethrae externum)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Cyrl-RS" altLang="en-US"/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СПОЉАШЊИ МУШКИ ПОЛНИ ОРГАНИ </a:t>
            </a:r>
            <a:endParaRPr lang="en-GB" alt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404813"/>
            <a:ext cx="6011862" cy="6408737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 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Penis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полни уд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en-GB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Грађа: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а) 3 еректилна тела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изграђена од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проширења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cavernae)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 којима је у ерекцији,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повећан доток крви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corpora cavernosa (2)</a:t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corpus spongiosus (1)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(кроз овај део пролази уретра)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б) омотач</a:t>
            </a:r>
            <a:endParaRPr lang="en-GB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везивно ткиво, поткожно ткиво и кожа</a:t>
            </a: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6" t="10243" r="45070" b="38387"/>
          <a:stretch>
            <a:fillRect/>
          </a:stretch>
        </p:blipFill>
        <p:spPr bwMode="auto">
          <a:xfrm>
            <a:off x="5580063" y="1196975"/>
            <a:ext cx="3567112" cy="3379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4" t="14874" r="42297" b="47758"/>
          <a:stretch>
            <a:fillRect/>
          </a:stretch>
        </p:blipFill>
        <p:spPr bwMode="auto">
          <a:xfrm>
            <a:off x="971550" y="4365625"/>
            <a:ext cx="3708400" cy="218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sr-Cyrl-R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БУБРЕГ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en-GB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REN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800" b="1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4294967295"/>
          </p:nvPr>
        </p:nvSpPr>
        <p:spPr>
          <a:xfrm>
            <a:off x="-36513" y="981075"/>
            <a:ext cx="9140826" cy="57610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Паран орган</a:t>
            </a:r>
          </a:p>
          <a:p>
            <a:pPr>
              <a:lnSpc>
                <a:spcPct val="80000"/>
              </a:lnSpc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Улога: а) стварање мокраће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б) ствара ренин, који учествује у регулацији хормона анготензина и 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алдостерона, који имају значаја у регулацији крвног притиска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ц) ствара еритропоетин, који стимулише стварање еритроцита</a:t>
            </a:r>
          </a:p>
          <a:p>
            <a:pPr>
              <a:lnSpc>
                <a:spcPct val="80000"/>
              </a:lnSpc>
              <a:buFontTx/>
              <a:buNone/>
            </a:pPr>
            <a:endParaRPr lang="sr-Cyrl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Положај</a:t>
            </a: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ретроперитонеални простор,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уз задњи трбушни зид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горњи лумбални регион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од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Th12 - L2</a:t>
            </a:r>
          </a:p>
          <a:p>
            <a:pPr>
              <a:lnSpc>
                <a:spcPct val="80000"/>
              </a:lnSpc>
              <a:buFontTx/>
              <a:buNone/>
            </a:pPr>
            <a:endParaRPr lang="en-GB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десни бубрег (одозго потиснут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јетром) налази се 2-3 цм ниже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од левог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горњи полови два бубрега су ближи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у односу на доње полове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(растојање горњих полова: 7цм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растојање доњих полова: 12 цм)</a:t>
            </a: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5124" name="Picture 7" descr="položaj N B"/>
          <p:cNvPicPr>
            <a:picLocks noChangeAspect="1" noChangeArrowheads="1"/>
          </p:cNvPicPr>
          <p:nvPr/>
        </p:nvPicPr>
        <p:blipFill>
          <a:blip r:embed="rId2" cstate="print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4" b="5225"/>
          <a:stretch>
            <a:fillRect/>
          </a:stretch>
        </p:blipFill>
        <p:spPr bwMode="auto">
          <a:xfrm>
            <a:off x="4357688" y="2635250"/>
            <a:ext cx="4600575" cy="313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ap="flat" cmpd="sng">
                <a:solidFill>
                  <a:srgbClr val="FF9933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sr-Cyrl-R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МОКРАЋНА ЦЕВ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en-GB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URTHRA</a:t>
            </a:r>
            <a:r>
              <a:rPr lang="sr-Cyrl-CS" altLang="en-US" sz="2800" b="1">
                <a:solidFill>
                  <a:schemeClr val="tx1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800" b="1">
              <a:solidFill>
                <a:schemeClr val="tx1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4294967295"/>
          </p:nvPr>
        </p:nvSpPr>
        <p:spPr>
          <a:xfrm>
            <a:off x="1588" y="622300"/>
            <a:ext cx="5148262" cy="6213475"/>
          </a:xfrm>
        </p:spPr>
        <p:txBody>
          <a:bodyPr/>
          <a:lstStyle/>
          <a:p>
            <a:pPr>
              <a:buFontTx/>
              <a:buNone/>
            </a:pPr>
            <a:endParaRPr lang="sr-Cyrl-RS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Urethra masculina (</a:t>
            </a: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мокраћна цев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>
              <a:buFontTx/>
              <a:buNone/>
            </a:pPr>
            <a:endParaRPr lang="en-GB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пружа се од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urethrae internum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</a:p>
          <a:p>
            <a:pPr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(бешика) до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urethrae externum </a:t>
            </a:r>
          </a:p>
          <a:p>
            <a:pPr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на врху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glans penis);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дужина: око 16цм</a:t>
            </a:r>
          </a:p>
          <a:p>
            <a:pPr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- 3 дела: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prostatica</a:t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пролази кроз простату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у овај део уретре уливају се бризници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ductus ejaculatorius),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који носе семену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течност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 сперматозоиде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pars membranacea</a:t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пролази кроз мишићно дно карлице</a:t>
            </a:r>
          </a:p>
          <a:p>
            <a:pPr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- око овог дела налазе се булбоуретралне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жлезде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3) pars spongiosa</a:t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пролази кроз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spongiosa penis</a:t>
            </a:r>
          </a:p>
          <a:p>
            <a:pPr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- у овај део се ливају изводни канали 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булбоуретралних жлезда</a:t>
            </a:r>
            <a:endParaRPr lang="sr-Cyrl-RS" altLang="en-US"/>
          </a:p>
        </p:txBody>
      </p:sp>
      <p:pic>
        <p:nvPicPr>
          <p:cNvPr id="32772" name="Picture 3" descr="Graphic16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"/>
          <a:stretch>
            <a:fillRect/>
          </a:stretch>
        </p:blipFill>
        <p:spPr bwMode="auto">
          <a:xfrm>
            <a:off x="5003800" y="1917700"/>
            <a:ext cx="4040188" cy="385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СПОЉАШЊИ МУШКИ ПОЛНИ ОРГАНИ 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4294967295"/>
          </p:nvPr>
        </p:nvSpPr>
        <p:spPr>
          <a:xfrm>
            <a:off x="1588" y="622300"/>
            <a:ext cx="5148262" cy="6213475"/>
          </a:xfrm>
        </p:spPr>
        <p:txBody>
          <a:bodyPr/>
          <a:lstStyle/>
          <a:p>
            <a:pPr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3) 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Scrotum  (</a:t>
            </a: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мошнице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>
              <a:buFontTx/>
              <a:buNone/>
            </a:pPr>
            <a:endParaRPr lang="en-GB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кожно-мишићни орган, чија је шупљина</a:t>
            </a:r>
          </a:p>
          <a:p>
            <a:pPr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преградом подељена на 2 дела</a:t>
            </a:r>
          </a:p>
          <a:p>
            <a:pPr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садржи: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тестисе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пасеменике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3)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почетне делове семевода</a:t>
            </a:r>
          </a:p>
          <a:p>
            <a:pPr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endParaRPr lang="sr-Cyrl-RS" altLang="en-US"/>
          </a:p>
        </p:txBody>
      </p:sp>
      <p:pic>
        <p:nvPicPr>
          <p:cNvPr id="33796" name="Picture 3" descr="Graphic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5" y="2276475"/>
            <a:ext cx="4092575" cy="422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sr-Cyrl-RS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ЖЕНСКИ ПОЛНИ ОРГАНИ </a:t>
            </a:r>
            <a:br>
              <a:rPr lang="sr-Cyrl-RS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 GENITALIA FEMININA)</a:t>
            </a:r>
            <a:endParaRPr lang="en-GB" altLang="en-US" sz="400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9109075" cy="6237288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А)  Унутрашњи (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organa genitalia feminina interna)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endParaRPr lang="sr-Cyrl-RS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Б) Спољашњи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(organa genitalia feminina externa)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Latn-R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</a:t>
            </a:r>
            <a:r>
              <a:rPr lang="sr-Latn-C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rgana genitalia masculina</a:t>
            </a:r>
            <a:r>
              <a:rPr lang="sr-Latn-R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interna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b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Ovarium</a:t>
            </a: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јајник</a:t>
            </a: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2) Tuba uterina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јајовод)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3)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Uterus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материца)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4)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Vagina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усмина)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Latn-R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</a:t>
            </a:r>
            <a:r>
              <a:rPr lang="sr-Latn-C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rgana genitalia masculina</a:t>
            </a:r>
            <a:r>
              <a:rPr lang="sr-Latn-R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</a:t>
            </a:r>
            <a:r>
              <a:rPr lang="sr-Latn-C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terna</a:t>
            </a: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b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Mons pubis </a:t>
            </a: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стидни брежуљак</a:t>
            </a:r>
            <a:r>
              <a:rPr lang="sr-Latn-C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2) Pudendum femininum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стидница) коју граде: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Labia majora pudendi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(велике стидне усне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Labia minora pudendi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(мале стидне усне)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Vestibulum vaginae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(трем вагине)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Bulbus vestibuli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(тремна главица)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3)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Clitoris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дражица)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4)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Glandullae vestibulares majores et minores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велике и мале тремне жезде)</a:t>
            </a: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8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8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8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48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sr-Cyrl-RS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ЖЕНСКИ ПОЛНИ ОРГАНИ </a:t>
            </a:r>
            <a:endParaRPr lang="en-GB" altLang="en-US" sz="400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9109075" cy="6237288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Ovarium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јајник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* женска полна жлезда, смештена на бочном зиду карлице у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fossa ovarica</a:t>
            </a: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* паран орган, величине 3х1.5х1 цм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* везама повезан са околним органима (материцом и бочним зидом карлице)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endParaRPr lang="sr-Cyrl-RS" altLang="en-US" sz="16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pic>
        <p:nvPicPr>
          <p:cNvPr id="35844" name="Picture 6" descr="s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6" t="14894" r="15671" b="53806"/>
          <a:stretch>
            <a:fillRect/>
          </a:stretch>
        </p:blipFill>
        <p:spPr bwMode="auto">
          <a:xfrm>
            <a:off x="1692275" y="2852738"/>
            <a:ext cx="5846763" cy="334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sr-Cyrl-RS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ЖЕНСКИ ПОЛНИ ОРГАНИ </a:t>
            </a:r>
            <a:endParaRPr lang="en-GB" altLang="en-US" sz="400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9109075" cy="6237288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4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Ovarium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јајник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2 стране 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facies medialis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b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(покрива је део јајовода)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facies lateralis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* 2 ивице 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предња (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margo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mesoovaricus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                </a:t>
            </a:r>
            <a:r>
              <a:rPr lang="sr-Cyrl-RS" altLang="en-US" sz="1600">
                <a:solidFill>
                  <a:srgbClr val="FF0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од ње полази</a:t>
            </a:r>
            <a:r>
              <a:rPr lang="en-GB" altLang="en-US" sz="1600">
                <a:solidFill>
                  <a:srgbClr val="FF0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600">
                <a:solidFill>
                  <a:srgbClr val="FF0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перитонеална петељка </a:t>
            </a:r>
            <a:br>
              <a:rPr lang="sr-Cyrl-RS" altLang="en-US" sz="1600">
                <a:solidFill>
                  <a:srgbClr val="FF0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600">
                <a:solidFill>
                  <a:srgbClr val="FF0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јајника (</a:t>
            </a:r>
            <a:r>
              <a:rPr lang="en-GB" altLang="en-US" sz="1600">
                <a:solidFill>
                  <a:srgbClr val="FF0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mesoovarium</a:t>
            </a:r>
            <a:r>
              <a:rPr lang="sr-Cyrl-RS" altLang="en-US" sz="1600">
                <a:solidFill>
                  <a:srgbClr val="FF0000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en-GB" altLang="en-US" sz="1600">
              <a:solidFill>
                <a:srgbClr val="FF0000"/>
              </a:solidFill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               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садржи </a:t>
            </a:r>
            <a:r>
              <a:rPr lang="en-GB" altLang="en-US" sz="16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hilum ovarii</a:t>
            </a:r>
            <a:r>
              <a:rPr lang="en-GB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кроз који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                      пролазе крвни судови и нерви)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         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задња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margo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liber)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</a:t>
            </a:r>
            <a:endParaRPr lang="sr-Latn-CS" altLang="en-US" sz="16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2 пола    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горњи (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</a:t>
            </a:r>
            <a:r>
              <a:rPr lang="sr-Latn-C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x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tremitas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tubaria)</a:t>
            </a:r>
            <a:endParaRPr lang="sr-Latn-CS" altLang="en-US" sz="20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            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(лежи уз спољашњи отвор јајовода)</a:t>
            </a:r>
            <a:r>
              <a:rPr lang="sr-Latn-CS" altLang="en-US" sz="16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16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доњи (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extremitas uterina)</a:t>
            </a:r>
            <a:endParaRPr lang="sr-Latn-CS" altLang="en-US" sz="20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                 (</a:t>
            </a:r>
            <a:r>
              <a:rPr lang="en-GB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кренут према материци)</a:t>
            </a:r>
          </a:p>
        </p:txBody>
      </p:sp>
      <p:pic>
        <p:nvPicPr>
          <p:cNvPr id="36868" name="Picture 6" descr="sl"/>
          <p:cNvPicPr>
            <a:picLocks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40" t="17902" r="24251" b="69835"/>
          <a:stretch>
            <a:fillRect/>
          </a:stretch>
        </p:blipFill>
        <p:spPr bwMode="auto">
          <a:xfrm>
            <a:off x="5868988" y="1844675"/>
            <a:ext cx="3033712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sr-Cyrl-RS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ЖЕНСКИ ПОЛНИ ОРГАНИ </a:t>
            </a:r>
            <a:endParaRPr lang="en-GB" altLang="en-US" sz="400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9109075" cy="6237288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Ovarium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јајник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Грађа:</a:t>
            </a:r>
          </a:p>
          <a:p>
            <a:pPr marL="609600" indent="-609600">
              <a:buFontTx/>
              <a:buNone/>
            </a:pPr>
            <a:endParaRPr lang="hr-HR" altLang="en-US" sz="1800"/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а) </a:t>
            </a: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Tunica albuginea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б)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Stroma</a:t>
            </a: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ovarii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</a:t>
            </a: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Cortex ovarii</a:t>
            </a:r>
            <a:b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(</a:t>
            </a: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садржи 250.000 фоликула у </a:t>
            </a:r>
            <a:b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разним фазама развоја; </a:t>
            </a:r>
          </a:p>
          <a:p>
            <a:pPr marL="609600" indent="-609600">
              <a:buFontTx/>
              <a:buNone/>
            </a:pP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сазревањем фоликула настају</a:t>
            </a:r>
            <a:b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зрели фоликули - Де Граафови</a:t>
            </a:r>
            <a:b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фоликули, који садрже зрелу</a:t>
            </a:r>
          </a:p>
          <a:p>
            <a:pPr marL="609600" indent="-609600">
              <a:buFontTx/>
              <a:buNone/>
            </a:pPr>
            <a:r>
              <a:rPr lang="sr-Cyrl-RS" altLang="en-US" sz="16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јајну ћелију - овоцит)</a:t>
            </a:r>
            <a:endParaRPr lang="hr-HR" altLang="en-US" sz="16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</a:t>
            </a: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Medulla ovarii</a:t>
            </a:r>
          </a:p>
          <a:p>
            <a:pPr marL="609600" indent="-609600">
              <a:buFontTx/>
              <a:buNone/>
            </a:pPr>
            <a:endParaRPr lang="hr-HR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Ћелије јајника стварају и женске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полне хормоне - естроген и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прогестерон</a:t>
            </a:r>
            <a:endParaRPr lang="hr-HR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37892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37893" name="Picture 7" descr="s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1" t="46159" r="15860" b="18954"/>
          <a:stretch>
            <a:fillRect/>
          </a:stretch>
        </p:blipFill>
        <p:spPr bwMode="auto">
          <a:xfrm>
            <a:off x="4211638" y="1628775"/>
            <a:ext cx="4967287" cy="462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192088"/>
            <a:ext cx="8085138" cy="715962"/>
          </a:xfrm>
        </p:spPr>
        <p:txBody>
          <a:bodyPr/>
          <a:lstStyle/>
          <a:p>
            <a:r>
              <a:rPr lang="sr-Cyrl-RS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ЖЕНСКИ ПОЛНИ ОРГАНИ </a:t>
            </a:r>
            <a:endParaRPr lang="en-GB" altLang="en-US" sz="400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9109075" cy="6237288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20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Tuba uterina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јајовод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sr-Cyrl-RS" altLang="en-US" sz="18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везивно-мишићни цевасти орган дужине 10-12 цм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пружа се од материчног рога до горњег пола јајника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повезује материчну дупљу са перитонеалним простором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налази се у горњој ивици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lig. latum-a uteri,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која се назива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mesosalpinx</a:t>
            </a:r>
          </a:p>
          <a:p>
            <a:pPr marL="609600" indent="-609600"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Отвори: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1) </a:t>
            </a: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uterinum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2) </a:t>
            </a: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abdominale</a:t>
            </a:r>
            <a:endParaRPr lang="sr-Latn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Делови:</a:t>
            </a:r>
            <a:endParaRPr lang="hr-HR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1) </a:t>
            </a: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Pars uterina (1,5-2cm)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2) </a:t>
            </a: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Isthmus tubae uterinae (2-3cm)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3) </a:t>
            </a: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Ampulla tubae uterinae (7-8cm)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4) </a:t>
            </a: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Infundibulum tubae uterinae (2cm)</a:t>
            </a:r>
          </a:p>
          <a:p>
            <a:pPr marL="609600" indent="-609600">
              <a:buFontTx/>
              <a:buNone/>
            </a:pP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fimbriae tubae (12-15mm)</a:t>
            </a:r>
          </a:p>
          <a:p>
            <a:pPr marL="609600" indent="-609600">
              <a:buFontTx/>
              <a:buNone/>
            </a:pPr>
            <a:r>
              <a:rPr lang="hr-HR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(fimbria ovarica 2-3cm)</a:t>
            </a:r>
          </a:p>
        </p:txBody>
      </p:sp>
      <p:sp>
        <p:nvSpPr>
          <p:cNvPr id="38916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38917" name="Picture 8" descr="s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2" t="42593" r="11179" b="33234"/>
          <a:stretch>
            <a:fillRect/>
          </a:stretch>
        </p:blipFill>
        <p:spPr bwMode="auto">
          <a:xfrm>
            <a:off x="4643438" y="3141663"/>
            <a:ext cx="4497387" cy="361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sr-Cyrl-RS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ЖЕНСКИ ПОЛНИ ОРГАНИ </a:t>
            </a:r>
            <a:endParaRPr lang="en-GB" altLang="en-US" sz="400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9109075" cy="6237288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Uterus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материца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Cyrl-RS" altLang="en-US" sz="18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везивно-мишићни орган дужине 6-7.5 цм, ширине 4-7 цм и дебљине око 2 цм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налази се иза и изнад мокраћне бешике, испред ректума и испод вијуга танког 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црева</a:t>
            </a:r>
          </a:p>
          <a:p>
            <a:pPr marL="609600" indent="-609600">
              <a:buFontTx/>
              <a:buNone/>
            </a:pPr>
            <a:endParaRPr lang="sr-Cyrl-RS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39940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39941" name="Picture 11" descr="sl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79" t="9259" r="6688" b="51852"/>
          <a:stretch>
            <a:fillRect/>
          </a:stretch>
        </p:blipFill>
        <p:spPr bwMode="auto">
          <a:xfrm>
            <a:off x="395288" y="2565400"/>
            <a:ext cx="3430587" cy="400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42" name="Picture 6" descr="s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3" t="54834" r="8281" b="9450"/>
          <a:stretch>
            <a:fillRect/>
          </a:stretch>
        </p:blipFill>
        <p:spPr bwMode="auto">
          <a:xfrm>
            <a:off x="4500563" y="2349500"/>
            <a:ext cx="4438650" cy="430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sr-Cyrl-RS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ЖЕНСКИ ПОЛНИ ОРГАНИ </a:t>
            </a:r>
            <a:endParaRPr lang="en-GB" altLang="en-US" sz="400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765175"/>
            <a:ext cx="9109075" cy="6237288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Uterus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материца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endParaRPr lang="sr-Cyrl-RS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Делови:</a:t>
            </a:r>
            <a:endParaRPr lang="hr-HR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Corpus uteri </a:t>
            </a: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(тело материце)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- 2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стране: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- предња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facies vesicalis)</a:t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задња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(facies intestinalis)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   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горњи заобљени крај тела означен 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је као матерично дно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fundus uteri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бочни крајеви фундуса означени су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као матерични рогови (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cornu uteri </a:t>
            </a:r>
            <a:b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dextrum et sinistrum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</a:t>
            </a:r>
            <a:r>
              <a:rPr lang="hr-HR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Isthmus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hr-HR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uteri (</a:t>
            </a: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матерично сужење</a:t>
            </a:r>
            <a:r>
              <a:rPr lang="hr-HR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3) 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Cervix uteri</a:t>
            </a:r>
            <a:r>
              <a:rPr lang="hr-HR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врат материце</a:t>
            </a:r>
            <a:r>
              <a:rPr lang="hr-HR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  - горњи део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portio supravaginalis)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- доњи део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portio vaginalis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hr-HR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40964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40965" name="Picture 7" descr="s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6" t="47668" r="21974" b="12552"/>
          <a:stretch>
            <a:fillRect/>
          </a:stretch>
        </p:blipFill>
        <p:spPr bwMode="auto">
          <a:xfrm>
            <a:off x="5003800" y="2276475"/>
            <a:ext cx="4006850" cy="318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sr-Cyrl-RS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ЖЕНСКИ ПОЛНИ ОРГАНИ </a:t>
            </a:r>
            <a:endParaRPr lang="en-GB" altLang="en-US" sz="400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765175"/>
            <a:ext cx="5865813" cy="6238875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Uterus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материца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endParaRPr lang="sr-Cyrl-RS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hr-HR" altLang="en-US" sz="1800" b="1">
                <a:latin typeface="Book Antiqua" panose="02040602050305030304" pitchFamily="18" charset="0"/>
              </a:rPr>
              <a:t>Cavitas uterina</a:t>
            </a:r>
          </a:p>
          <a:p>
            <a:pPr marL="609600" indent="-609600">
              <a:buFontTx/>
              <a:buNone/>
            </a:pPr>
            <a:endParaRPr lang="hr-HR" altLang="en-US" sz="1800" b="1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</a:rPr>
              <a:t>- </a:t>
            </a:r>
            <a:r>
              <a:rPr lang="hr-HR" altLang="en-US" sz="1800">
                <a:latin typeface="Book Antiqua" panose="02040602050305030304" pitchFamily="18" charset="0"/>
              </a:rPr>
              <a:t>cavitas corporis uteri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</a:rPr>
              <a:t>- </a:t>
            </a:r>
            <a:r>
              <a:rPr lang="hr-HR" altLang="en-US" sz="1800">
                <a:latin typeface="Book Antiqua" panose="02040602050305030304" pitchFamily="18" charset="0"/>
              </a:rPr>
              <a:t>canalis cervicis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</a:rPr>
              <a:t>- </a:t>
            </a:r>
            <a:r>
              <a:rPr lang="hr-HR" altLang="en-US" sz="1800">
                <a:latin typeface="Book Antiqua" panose="02040602050305030304" pitchFamily="18" charset="0"/>
              </a:rPr>
              <a:t>Ostium uteri</a:t>
            </a:r>
            <a:r>
              <a:rPr lang="sr-Cyrl-RS" altLang="en-US" sz="1800">
                <a:latin typeface="Book Antiqua" panose="02040602050305030304" pitchFamily="18" charset="0"/>
              </a:rPr>
              <a:t> (отвор преко којег комуницира</a:t>
            </a:r>
            <a:br>
              <a:rPr lang="sr-Cyrl-RS" altLang="en-US" sz="1800">
                <a:latin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</a:rPr>
              <a:t>                са каналом вагине)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</a:rPr>
              <a:t>- комуницира и са оба јајовода преко њихових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</a:rPr>
              <a:t>  унутрашњих отвора</a:t>
            </a:r>
            <a:endParaRPr lang="hr-HR" altLang="en-US" sz="1800">
              <a:latin typeface="Book Antiqua" panose="02040602050305030304" pitchFamily="18" charset="0"/>
            </a:endParaRPr>
          </a:p>
          <a:p>
            <a:pPr marL="609600" indent="-609600">
              <a:buFontTx/>
              <a:buChar char="-"/>
            </a:pPr>
            <a:endParaRPr lang="hr-HR" altLang="en-US" sz="1800">
              <a:latin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</a:rPr>
              <a:t>* </a:t>
            </a:r>
            <a:r>
              <a:rPr lang="sr-Cyrl-RS" altLang="en-US" sz="1800">
                <a:latin typeface="Book Antiqua" panose="02040602050305030304" pitchFamily="18" charset="0"/>
              </a:rPr>
              <a:t>Грађа:</a:t>
            </a:r>
          </a:p>
          <a:p>
            <a:pPr marL="609600" indent="-609600"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</a:rPr>
              <a:t>	 1. perimetrium</a:t>
            </a:r>
          </a:p>
          <a:p>
            <a:pPr marL="609600" indent="-609600"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</a:rPr>
              <a:t>	 2. myometrium</a:t>
            </a:r>
            <a:br>
              <a:rPr lang="sr-Cyrl-RS" altLang="en-US" sz="1800" b="1">
                <a:latin typeface="Book Antiqua" panose="02040602050305030304" pitchFamily="18" charset="0"/>
              </a:rPr>
            </a:br>
            <a:r>
              <a:rPr lang="sr-Cyrl-RS" altLang="en-US" sz="1800" b="1">
                <a:latin typeface="Book Antiqua" panose="02040602050305030304" pitchFamily="18" charset="0"/>
              </a:rPr>
              <a:t> 3. endometrium</a:t>
            </a:r>
          </a:p>
          <a:p>
            <a:pPr marL="609600" indent="-609600">
              <a:buFontTx/>
              <a:buNone/>
            </a:pPr>
            <a:endParaRPr lang="sr-Latn-RS" altLang="en-US" sz="1800"/>
          </a:p>
        </p:txBody>
      </p:sp>
      <p:sp>
        <p:nvSpPr>
          <p:cNvPr id="41988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41989" name="Picture 7" descr="s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6" t="47668" r="21974" b="12552"/>
          <a:stretch>
            <a:fillRect/>
          </a:stretch>
        </p:blipFill>
        <p:spPr bwMode="auto">
          <a:xfrm>
            <a:off x="5076825" y="765175"/>
            <a:ext cx="4005263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" b="4694"/>
          <a:stretch>
            <a:fillRect/>
          </a:stretch>
        </p:blipFill>
        <p:spPr bwMode="auto">
          <a:xfrm>
            <a:off x="2771775" y="3860800"/>
            <a:ext cx="4256088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3375"/>
            <a:ext cx="4392613" cy="558800"/>
          </a:xfrm>
        </p:spPr>
        <p:txBody>
          <a:bodyPr anchorCtr="1"/>
          <a:lstStyle/>
          <a:p>
            <a:r>
              <a:rPr lang="sr-Cyrl-RS" altLang="en-US" sz="32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Омотачи бубрега</a:t>
            </a:r>
          </a:p>
        </p:txBody>
      </p:sp>
      <p:sp>
        <p:nvSpPr>
          <p:cNvPr id="6147" name="Rectangle 4"/>
          <p:cNvSpPr>
            <a:spLocks noGrp="1" noChangeArrowheads="1"/>
          </p:cNvSpPr>
          <p:nvPr>
            <p:ph type="body" sz="half" idx="4294967295"/>
          </p:nvPr>
        </p:nvSpPr>
        <p:spPr>
          <a:xfrm flipV="1">
            <a:off x="0" y="6130925"/>
            <a:ext cx="4572000" cy="1063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GB" altLang="en-US" sz="700" b="1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48" name="Picture 6" descr=" Omotaci sagitalni presek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" r="13542"/>
          <a:stretch>
            <a:fillRect/>
          </a:stretch>
        </p:blipFill>
        <p:spPr>
          <a:xfrm>
            <a:off x="4572000" y="620713"/>
            <a:ext cx="4537075" cy="5949950"/>
          </a:xfrm>
          <a:noFill/>
          <a:ln w="38100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447675" y="1500188"/>
            <a:ext cx="3403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b="1" i="1">
              <a:latin typeface="Verdana" panose="020B0604030504040204" pitchFamily="34" charset="0"/>
            </a:endParaRP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0" y="1557338"/>
            <a:ext cx="4572000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2400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sr-Latn-CS" altLang="en-US" sz="2400" i="1">
                <a:effectLst>
                  <a:outerShdw blurRad="38100" dist="38100" dir="2700000" algn="tl">
                    <a:srgbClr val="C0C0C0"/>
                  </a:outerShdw>
                </a:effectLst>
              </a:rPr>
              <a:t>Fascia renalis</a:t>
            </a:r>
          </a:p>
          <a:p>
            <a:r>
              <a:rPr lang="sr-Latn-CS" altLang="en-US" sz="2400" i="1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- fascia prerenalis</a:t>
            </a:r>
          </a:p>
          <a:p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- fascia retrorenalis</a:t>
            </a:r>
          </a:p>
          <a:p>
            <a:endParaRPr lang="sr-Latn-CS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sr-Latn-CS" altLang="en-US" sz="2400" i="1">
                <a:effectLst>
                  <a:outerShdw blurRad="38100" dist="38100" dir="2700000" algn="tl">
                    <a:srgbClr val="C0C0C0"/>
                  </a:outerShdw>
                </a:effectLst>
              </a:rPr>
              <a:t>Capsula adiposa</a:t>
            </a:r>
          </a:p>
          <a:p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sr-Cyrl-R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дебља на 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facies posterior, margo lateralis, </a:t>
            </a:r>
          </a:p>
          <a:p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extremitas inferior 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→ 2 - 4 cm)</a:t>
            </a:r>
          </a:p>
          <a:p>
            <a:endParaRPr lang="sr-Latn-CS" altLang="en-US" b="1"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  <a:p>
            <a:endParaRPr lang="sr-Latn-CS" altLang="en-US" b="1"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  <a:p>
            <a:r>
              <a:rPr lang="sr-Latn-CS" altLang="en-US" sz="2400" i="1">
                <a:effectLst>
                  <a:outerShdw blurRad="38100" dist="38100" dir="2700000" algn="tl">
                    <a:srgbClr val="C0C0C0"/>
                  </a:outerShdw>
                </a:effectLst>
              </a:rPr>
              <a:t>Capsula fibrosa</a:t>
            </a:r>
            <a:endParaRPr lang="sr-Latn-RS" altLang="en-US" sz="2400" i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51" name="AutoShape 9"/>
          <p:cNvSpPr>
            <a:spLocks noChangeArrowheads="1"/>
          </p:cNvSpPr>
          <p:nvPr/>
        </p:nvSpPr>
        <p:spPr bwMode="auto">
          <a:xfrm rot="9685656">
            <a:off x="6732588" y="3789363"/>
            <a:ext cx="863600" cy="144462"/>
          </a:xfrm>
          <a:prstGeom prst="rightArrow">
            <a:avLst>
              <a:gd name="adj1" fmla="val 50000"/>
              <a:gd name="adj2" fmla="val 149451"/>
            </a:avLst>
          </a:prstGeom>
          <a:solidFill>
            <a:srgbClr val="006666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152" name="AutoShape 10"/>
          <p:cNvSpPr>
            <a:spLocks noChangeArrowheads="1"/>
          </p:cNvSpPr>
          <p:nvPr/>
        </p:nvSpPr>
        <p:spPr bwMode="auto">
          <a:xfrm rot="595117">
            <a:off x="5364163" y="4941888"/>
            <a:ext cx="809625" cy="141287"/>
          </a:xfrm>
          <a:prstGeom prst="rightArrow">
            <a:avLst>
              <a:gd name="adj1" fmla="val 50000"/>
              <a:gd name="adj2" fmla="val 143259"/>
            </a:avLst>
          </a:prstGeom>
          <a:solidFill>
            <a:srgbClr val="006666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153" name="AutoShape 11"/>
          <p:cNvSpPr>
            <a:spLocks noChangeArrowheads="1"/>
          </p:cNvSpPr>
          <p:nvPr/>
        </p:nvSpPr>
        <p:spPr bwMode="auto">
          <a:xfrm rot="9685656" flipV="1">
            <a:off x="6661150" y="5240338"/>
            <a:ext cx="865188" cy="144462"/>
          </a:xfrm>
          <a:prstGeom prst="rightArrow">
            <a:avLst>
              <a:gd name="adj1" fmla="val 50000"/>
              <a:gd name="adj2" fmla="val 149726"/>
            </a:avLst>
          </a:prstGeom>
          <a:solidFill>
            <a:srgbClr val="006666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 altLang="en-US" b="1" i="1">
              <a:latin typeface="Verdana" panose="020B0604030504040204" pitchFamily="34" charset="0"/>
            </a:endParaRPr>
          </a:p>
        </p:txBody>
      </p:sp>
      <p:sp>
        <p:nvSpPr>
          <p:cNvPr id="6154" name="AutoShape 12"/>
          <p:cNvSpPr>
            <a:spLocks noChangeArrowheads="1"/>
          </p:cNvSpPr>
          <p:nvPr/>
        </p:nvSpPr>
        <p:spPr bwMode="auto">
          <a:xfrm rot="19206967">
            <a:off x="5148263" y="5661025"/>
            <a:ext cx="1439862" cy="144463"/>
          </a:xfrm>
          <a:prstGeom prst="rightArrow">
            <a:avLst>
              <a:gd name="adj1" fmla="val 50000"/>
              <a:gd name="adj2" fmla="val 249175"/>
            </a:avLst>
          </a:prstGeom>
          <a:solidFill>
            <a:srgbClr val="006666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 autoUpdateAnimBg="0"/>
      <p:bldP spid="6152" grpId="0" animBg="1" autoUpdateAnimBg="0"/>
      <p:bldP spid="6153" grpId="0" animBg="1" autoUpdateAnimBg="0"/>
      <p:bldP spid="6154" grpId="0" animBg="1" autoUpdateAnimBg="0"/>
    </p:bldLst>
  </p:timing>
  <p:extLst mod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sr-Cyrl-RS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УНУТРАШЊИ ЖЕНСКИ ПОЛНИ ОРГАНИ </a:t>
            </a:r>
            <a:endParaRPr lang="en-GB" altLang="en-US" sz="400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765175"/>
            <a:ext cx="5865813" cy="6238875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4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  </a:t>
            </a:r>
            <a:r>
              <a:rPr lang="en-GB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Vagina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усмина</a:t>
            </a:r>
            <a:r>
              <a:rPr lang="sr-Latn-CS" altLang="en-US" sz="20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endParaRPr lang="sr-Cyrl-RS" altLang="en-US" sz="18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Положај: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делом у карлици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делом у међици (перинеум)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дужине 8-10 цм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пружа се од отвора на доњем крају, у пределу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vestibulum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vaginae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(између малих стидних усна)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-</a:t>
            </a: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ostium vaginae (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код девица делимично затворен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девичњаком -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hymen)</a:t>
            </a: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</a:rPr>
              <a:t>* пружа се косо, навише и уназад и горњим крајем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</a:rPr>
              <a:t>  обухвата </a:t>
            </a:r>
            <a:r>
              <a:rPr lang="en-GB" altLang="en-US" sz="1800">
                <a:latin typeface="Book Antiqua" panose="02040602050305030304" pitchFamily="18" charset="0"/>
              </a:rPr>
              <a:t>cervix uteri, </a:t>
            </a:r>
            <a:r>
              <a:rPr lang="sr-Cyrl-RS" altLang="en-US" sz="1800">
                <a:latin typeface="Book Antiqua" panose="02040602050305030304" pitchFamily="18" charset="0"/>
              </a:rPr>
              <a:t>градећи свод вагине (</a:t>
            </a:r>
            <a:r>
              <a:rPr lang="en-GB" altLang="en-US" sz="1800">
                <a:latin typeface="Book Antiqua" panose="02040602050305030304" pitchFamily="18" charset="0"/>
              </a:rPr>
              <a:t>fornix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</a:rPr>
              <a:t>  vaginae)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</a:rPr>
              <a:t>* </a:t>
            </a:r>
            <a:r>
              <a:rPr lang="sr-Cyrl-RS" altLang="en-US" sz="1800">
                <a:latin typeface="Book Antiqua" panose="02040602050305030304" pitchFamily="18" charset="0"/>
              </a:rPr>
              <a:t>испред вагине пролази </a:t>
            </a:r>
            <a:r>
              <a:rPr lang="en-GB" altLang="en-US" sz="1800">
                <a:latin typeface="Book Antiqua" panose="02040602050305030304" pitchFamily="18" charset="0"/>
              </a:rPr>
              <a:t>urethra</a:t>
            </a:r>
          </a:p>
          <a:p>
            <a:pPr marL="609600" indent="-609600">
              <a:buFontTx/>
              <a:buNone/>
            </a:pPr>
            <a:endParaRPr lang="sr-Latn-RS" altLang="en-US" sz="1800"/>
          </a:p>
        </p:txBody>
      </p:sp>
      <p:sp>
        <p:nvSpPr>
          <p:cNvPr id="43012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43013" name="Picture 11" descr="sl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5" t="9259" r="330" b="51852"/>
          <a:stretch>
            <a:fillRect/>
          </a:stretch>
        </p:blipFill>
        <p:spPr bwMode="auto">
          <a:xfrm>
            <a:off x="5549900" y="550863"/>
            <a:ext cx="3568700" cy="400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3014" name="Picture 7" descr="s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3" t="64815" r="43254" b="14815"/>
          <a:stretch>
            <a:fillRect/>
          </a:stretch>
        </p:blipFill>
        <p:spPr bwMode="auto">
          <a:xfrm>
            <a:off x="3779838" y="4437063"/>
            <a:ext cx="4208462" cy="237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sr-Cyrl-RS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СПОЉАШЊИ ЖЕНСКИ ПОЛНИ ОРГАНИ </a:t>
            </a:r>
            <a:endParaRPr lang="en-GB" altLang="en-US" sz="400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766763"/>
            <a:ext cx="7953375" cy="6237287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смештени у предњем делу међице (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regio urogenitalis)</a:t>
            </a:r>
          </a:p>
          <a:p>
            <a:pPr marL="609600" indent="-609600">
              <a:buFontTx/>
              <a:buNone/>
            </a:pPr>
            <a:r>
              <a:rPr lang="en-GB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Mons pubis (стидни брежуљак)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испред препонских костију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накупљено поткожно масно ткиво</a:t>
            </a:r>
          </a:p>
          <a:p>
            <a:pPr marL="609600" indent="-609600">
              <a:buFontTx/>
              <a:buNone/>
            </a:pPr>
            <a:endParaRPr lang="sr-Cyrl-RS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r>
              <a:rPr lang="sr-Cyrl-RS" altLang="en-US" sz="18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Pudendum femininum (стидница)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коју граде: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Labia majora pudendi (велике стидне усне)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кожни набори</a:t>
            </a:r>
            <a:b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између њих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стидна пукотина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rima pudendi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Labia minora pudendi(мале стидне усне)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кожни набори унутра од великих усана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- Vestibulum vaginae (трем вагине)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простор ограничен малим уснама унутар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којег се налазе 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urethrae externum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 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ostium vaginae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Bulbus vestibuli (тремна главица)</a:t>
            </a:r>
          </a:p>
          <a:p>
            <a:pPr marL="609600" indent="-609600">
              <a:buFontTx/>
              <a:buNone/>
            </a:pP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en-GB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</a:t>
            </a:r>
            <a:r>
              <a:rPr lang="sr-Cyrl-RS" altLang="en-US" sz="18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парно еректилно тело, које обухвата отвор вагине</a:t>
            </a:r>
            <a:endParaRPr lang="en-GB" altLang="en-US" sz="180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sr-Latn-RS" altLang="en-US" sz="1800"/>
          </a:p>
        </p:txBody>
      </p:sp>
      <p:sp>
        <p:nvSpPr>
          <p:cNvPr id="44036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44037" name="Picture 4" descr="Graphic5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1"/>
          <a:stretch>
            <a:fillRect/>
          </a:stretch>
        </p:blipFill>
        <p:spPr bwMode="auto">
          <a:xfrm>
            <a:off x="5580063" y="1701800"/>
            <a:ext cx="3535362" cy="402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47625"/>
            <a:ext cx="8085138" cy="715963"/>
          </a:xfrm>
        </p:spPr>
        <p:txBody>
          <a:bodyPr/>
          <a:lstStyle/>
          <a:p>
            <a:r>
              <a:rPr lang="sr-Cyrl-RS" altLang="en-US" sz="24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СПОЉАШЊИ ЖЕНСКИ ПОЛНИ ОРГАНИ </a:t>
            </a:r>
            <a:endParaRPr lang="en-GB" altLang="en-US" sz="400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768350"/>
            <a:ext cx="5289550" cy="6237288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смештени у предњем делу међице </a:t>
            </a:r>
          </a:p>
          <a:p>
            <a:pPr marL="609600" indent="-609600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(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regio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urogenitalis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buFontTx/>
              <a:buNone/>
            </a:pP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3) Clitoris (дражица)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еректилни орган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смештен на предње комисуре малих усана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задњи део чине десни и леви крак дражице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(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crus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clitoridis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dextrum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et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sinistrum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- краци се напред настављају телом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(corpus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clitoridis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-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тело се напред насатвља главићем дражице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(glans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clitoridis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- тело чине два еректилна тела</a:t>
            </a: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4) Glandullae vestibulares majores et minores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(велике и мале тремне жезде)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- Парне гlandullae vestibulares majores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 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бројне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landullae vestibulares m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in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ore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смештен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e</a:t>
            </a: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су са обе стране 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ostium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vaginae</a:t>
            </a:r>
            <a:endParaRPr lang="sr-Cyrl-RS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marL="609600" indent="-609600">
              <a:buFontTx/>
              <a:buNone/>
            </a:pPr>
            <a:endParaRPr lang="sr-Latn-RS" altLang="en-US" sz="1800" dirty="0"/>
          </a:p>
        </p:txBody>
      </p:sp>
      <p:sp>
        <p:nvSpPr>
          <p:cNvPr id="45060" name="Text Box 9"/>
          <p:cNvSpPr txBox="1">
            <a:spLocks noChangeArrowheads="1"/>
          </p:cNvSpPr>
          <p:nvPr/>
        </p:nvSpPr>
        <p:spPr bwMode="auto">
          <a:xfrm>
            <a:off x="5148263" y="981075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hr-HR" altLang="en-US" sz="2800"/>
          </a:p>
          <a:p>
            <a:pPr>
              <a:buFont typeface="Arial" panose="020B0604020202020204" pitchFamily="34" charset="0"/>
              <a:buChar char="•"/>
            </a:pPr>
            <a:endParaRPr lang="sr-Latn-RS" altLang="en-US" sz="2800"/>
          </a:p>
        </p:txBody>
      </p:sp>
      <p:pic>
        <p:nvPicPr>
          <p:cNvPr id="45061" name="Picture 3" descr="s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7" t="15680" r="12746" b="39421"/>
          <a:stretch>
            <a:fillRect/>
          </a:stretch>
        </p:blipFill>
        <p:spPr bwMode="auto">
          <a:xfrm>
            <a:off x="5292725" y="695325"/>
            <a:ext cx="3789363" cy="336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2" name="Picture 4" descr="s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5" t="59866" r="50000" b="11626"/>
          <a:stretch>
            <a:fillRect/>
          </a:stretch>
        </p:blipFill>
        <p:spPr bwMode="auto">
          <a:xfrm>
            <a:off x="5940425" y="3789363"/>
            <a:ext cx="28194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morfologija oba B 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4" b="1395"/>
          <a:stretch>
            <a:fillRect/>
          </a:stretch>
        </p:blipFill>
        <p:spPr>
          <a:xfrm>
            <a:off x="36513" y="2889250"/>
            <a:ext cx="7138987" cy="3927475"/>
          </a:xfrm>
          <a:noFill/>
          <a:ln/>
          <a:extLst>
            <a:ext uri="{91240B29-F687-4F45-9708-019B960494DF}">
              <a14:hiddenLine xmlns:a14="http://schemas.microsoft.com/office/drawing/2010/main" w="38100" cmpd="sng">
                <a:solidFill>
                  <a:srgbClr val="FF99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6"/>
          <p:cNvSpPr>
            <a:spLocks noChangeArrowheads="1"/>
          </p:cNvSpPr>
          <p:nvPr/>
        </p:nvSpPr>
        <p:spPr bwMode="auto">
          <a:xfrm>
            <a:off x="1406525" y="3646488"/>
            <a:ext cx="12033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1400" i="1">
                <a:solidFill>
                  <a:srgbClr val="000000"/>
                </a:solidFill>
                <a:latin typeface="Verdana" panose="020B0604030504040204" pitchFamily="34" charset="0"/>
              </a:rPr>
              <a:t>Facies</a:t>
            </a:r>
          </a:p>
          <a:p>
            <a:r>
              <a:rPr lang="sr-Latn-CS" altLang="en-US" sz="1400" i="1">
                <a:solidFill>
                  <a:srgbClr val="000000"/>
                </a:solidFill>
                <a:latin typeface="Verdana" panose="020B0604030504040204" pitchFamily="34" charset="0"/>
              </a:rPr>
              <a:t>anterior</a:t>
            </a:r>
            <a:endParaRPr lang="sr-Latn-RS" altLang="en-US" sz="1400" i="1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2200275" y="4941888"/>
            <a:ext cx="1460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Latn-CS" altLang="en-US" sz="1400" i="1">
                <a:solidFill>
                  <a:srgbClr val="000000"/>
                </a:solidFill>
                <a:latin typeface="Verdana" panose="020B0604030504040204" pitchFamily="34" charset="0"/>
              </a:rPr>
              <a:t>Hilum renale</a:t>
            </a:r>
            <a:endParaRPr lang="sr-Latn-RS" altLang="en-US" sz="1400" i="1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7173" name="Rectangle 8"/>
          <p:cNvSpPr>
            <a:spLocks noChangeArrowheads="1"/>
          </p:cNvSpPr>
          <p:nvPr/>
        </p:nvSpPr>
        <p:spPr bwMode="auto">
          <a:xfrm>
            <a:off x="4938713" y="3722688"/>
            <a:ext cx="228123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1400" i="1">
                <a:solidFill>
                  <a:srgbClr val="000000"/>
                </a:solidFill>
                <a:latin typeface="Verdana" panose="020B0604030504040204" pitchFamily="34" charset="0"/>
              </a:rPr>
              <a:t>Facies</a:t>
            </a:r>
          </a:p>
          <a:p>
            <a:r>
              <a:rPr lang="sr-Latn-CS" altLang="en-US" sz="1400" i="1">
                <a:solidFill>
                  <a:srgbClr val="000000"/>
                </a:solidFill>
                <a:latin typeface="Verdana" panose="020B0604030504040204" pitchFamily="34" charset="0"/>
              </a:rPr>
              <a:t>posterior</a:t>
            </a:r>
            <a:endParaRPr lang="sr-Latn-RS" altLang="en-US" sz="1400" i="1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7174" name="Text Box 9"/>
          <p:cNvSpPr txBox="1">
            <a:spLocks noChangeArrowheads="1"/>
          </p:cNvSpPr>
          <p:nvPr/>
        </p:nvSpPr>
        <p:spPr bwMode="auto">
          <a:xfrm>
            <a:off x="179388" y="188913"/>
            <a:ext cx="34559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sz="280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Спољашњи изглед</a:t>
            </a:r>
            <a:r>
              <a:rPr lang="sr-Latn-CS" altLang="en-US" sz="280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:</a:t>
            </a:r>
            <a:endParaRPr lang="sr-Latn-RS" altLang="en-US" sz="280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175" name="Text Box 11"/>
          <p:cNvSpPr txBox="1">
            <a:spLocks noChangeArrowheads="1"/>
          </p:cNvSpPr>
          <p:nvPr/>
        </p:nvSpPr>
        <p:spPr bwMode="auto">
          <a:xfrm>
            <a:off x="0" y="836613"/>
            <a:ext cx="3276600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 стране: </a:t>
            </a:r>
            <a:b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предња </a:t>
            </a:r>
            <a:b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(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acies</a:t>
            </a: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anterior</a:t>
            </a:r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</a:t>
            </a: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задња </a:t>
            </a:r>
            <a:b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f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acies posterior</a:t>
            </a:r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RS" altLang="en-US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7176" name="Rectangle 12"/>
          <p:cNvSpPr>
            <a:spLocks noChangeArrowheads="1"/>
          </p:cNvSpPr>
          <p:nvPr/>
        </p:nvSpPr>
        <p:spPr bwMode="auto">
          <a:xfrm>
            <a:off x="2195513" y="836613"/>
            <a:ext cx="4249737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 ивице: </a:t>
            </a:r>
          </a:p>
          <a:p>
            <a:endParaRPr lang="sr-Cyrl-RS" altLang="en-US" sz="10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спољашња (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argo lateralis</a:t>
            </a:r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</a:t>
            </a: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унутрашња </a:t>
            </a:r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argo medialis</a:t>
            </a:r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b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Cyrl-R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на унутрашњој ивици </a:t>
            </a:r>
            <a:br>
              <a:rPr lang="sr-Cyrl-R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налази се</a:t>
            </a: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hilum renale</a:t>
            </a:r>
            <a:r>
              <a:rPr lang="en-GB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 </a:t>
            </a:r>
            <a:r>
              <a:rPr lang="sr-Cyrl-R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кроз </a:t>
            </a:r>
            <a:br>
              <a:rPr lang="sr-Cyrl-R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</a:t>
            </a:r>
            <a:r>
              <a:rPr lang="sr-Cyrl-R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који</a:t>
            </a:r>
            <a:r>
              <a:rPr lang="en-GB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се продире у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sinus renalis</a:t>
            </a:r>
          </a:p>
        </p:txBody>
      </p:sp>
      <p:sp>
        <p:nvSpPr>
          <p:cNvPr id="7177" name="Rectangle 13"/>
          <p:cNvSpPr>
            <a:spLocks noChangeArrowheads="1"/>
          </p:cNvSpPr>
          <p:nvPr/>
        </p:nvSpPr>
        <p:spPr bwMode="auto">
          <a:xfrm>
            <a:off x="6229350" y="-22225"/>
            <a:ext cx="2879725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 пола:</a:t>
            </a:r>
            <a:b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1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1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горњи: </a:t>
            </a:r>
            <a:b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(</a:t>
            </a: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е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xtremitas superior</a:t>
            </a: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- на горњем полу </a:t>
            </a:r>
            <a:b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оба бубрега налази</a:t>
            </a:r>
            <a:b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се одговарајућа </a:t>
            </a:r>
            <a:b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надбубрежна жлезда</a:t>
            </a:r>
            <a:endParaRPr lang="sr-Latn-CS" altLang="en-US" sz="20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доњи:</a:t>
            </a:r>
            <a:b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Cyrl-R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е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xtremitas inferior</a:t>
            </a:r>
            <a:r>
              <a:rPr lang="sr-Cyrl-R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endParaRPr lang="sr-Latn-CS" altLang="en-US" sz="20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179388" y="333375"/>
            <a:ext cx="3132137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sym typeface="Book Antiqua" panose="02040602050305030304" pitchFamily="18" charset="0"/>
              </a:rPr>
              <a:t>Паренхим</a:t>
            </a:r>
          </a:p>
          <a:p>
            <a:pPr algn="ctr"/>
            <a:r>
              <a:rPr lang="sr-Cyrl-RS" altLang="en-US"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sym typeface="Book Antiqua" panose="02040602050305030304" pitchFamily="18" charset="0"/>
              </a:rPr>
              <a:t>бубрега</a:t>
            </a: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107950" y="1844675"/>
            <a:ext cx="4533900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sz="22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граде га:</a:t>
            </a:r>
          </a:p>
          <a:p>
            <a:endParaRPr lang="sr-Cyrl-RS" altLang="en-US" sz="2200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Cyrl-RS" altLang="en-US" sz="22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1) срж бубрега </a:t>
            </a:r>
            <a:r>
              <a:rPr lang="en-GB" altLang="en-US" sz="22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(medulla renalis)</a:t>
            </a:r>
            <a:r>
              <a:rPr lang="sr-Cyrl-RS" altLang="en-US" sz="22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22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2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Cyrl-RS" altLang="en-US" sz="22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2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2) бубрежна кора</a:t>
            </a:r>
            <a:r>
              <a:rPr lang="en-GB" altLang="en-US" sz="22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(cortex renalis)</a:t>
            </a:r>
            <a:endParaRPr lang="sr-Cyrl-RS" altLang="en-US" sz="2200" b="1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endParaRPr lang="sr-Latn-CS" altLang="en-US" sz="2400" b="1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  <a:p>
            <a:endParaRPr lang="sr-Latn-CS" altLang="en-US" sz="2400" b="1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1" r="41180" b="40895"/>
          <a:stretch>
            <a:fillRect/>
          </a:stretch>
        </p:blipFill>
        <p:spPr bwMode="auto">
          <a:xfrm>
            <a:off x="4643438" y="1341438"/>
            <a:ext cx="4475162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5"/>
          <p:cNvSpPr txBox="1">
            <a:spLocks noChangeArrowheads="1"/>
          </p:cNvSpPr>
          <p:nvPr/>
        </p:nvSpPr>
        <p:spPr bwMode="auto">
          <a:xfrm>
            <a:off x="857250" y="0"/>
            <a:ext cx="7929563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sr-Latn-CS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Срж бубрега (</a:t>
            </a:r>
            <a:r>
              <a:rPr lang="sr-Latn-CS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M</a:t>
            </a:r>
            <a:r>
              <a:rPr lang="sr-Latn-CS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edulla renalis</a:t>
            </a:r>
            <a:r>
              <a:rPr lang="sr-Cyrl-RS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sr-Latn-CS" altLang="en-US" sz="28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algn="ctr"/>
            <a:r>
              <a:rPr lang="sr-Cyrl-RS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Малпигијеве и Ферајнове пирамиде</a:t>
            </a:r>
          </a:p>
        </p:txBody>
      </p:sp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107950" y="1196975"/>
            <a:ext cx="885825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2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Pyramides renales </a:t>
            </a:r>
            <a:r>
              <a:rPr lang="sr-Latn-CS" altLang="en-US" sz="2200" i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Cyrl-RS" altLang="en-US" sz="220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Малпигијеве пирамиде, велике пирамиде</a:t>
            </a:r>
            <a:r>
              <a:rPr lang="sr-Latn-CS" altLang="en-US" sz="2200" i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Latn-CS" altLang="en-US" sz="2200" b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sr-Cyrl-RS" altLang="en-US" sz="2200" b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br>
              <a:rPr lang="sr-Cyrl-RS" altLang="en-US" sz="2200" b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20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sr-Cyrl-RS" altLang="en-US" sz="2200">
                <a:solidFill>
                  <a:srgbClr val="FF9933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2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има их 8-12</a:t>
            </a:r>
          </a:p>
          <a:p>
            <a:r>
              <a:rPr lang="sr-Latn-CS" altLang="en-US" sz="240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r>
              <a:rPr lang="sr-Latn-CS" altLang="en-US" sz="22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- </a:t>
            </a:r>
            <a:r>
              <a:rPr lang="sr-Cyrl-RS" altLang="en-US" sz="22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распоређене у 3 фронталне равни</a:t>
            </a:r>
          </a:p>
          <a:p>
            <a:r>
              <a:rPr lang="sr-Latn-CS" altLang="en-US" sz="22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sr-Latn-CS" altLang="en-US" sz="22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sr-Latn-CS" altLang="en-US" sz="22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2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троугласте на пресеку</a:t>
            </a:r>
          </a:p>
          <a:p>
            <a:r>
              <a:rPr lang="sr-Latn-CS" altLang="en-US" sz="24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► </a:t>
            </a:r>
            <a:r>
              <a:rPr lang="sr-Cyrl-RS" altLang="en-US" sz="24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врхови </a:t>
            </a:r>
            <a:r>
              <a:rPr lang="sr-Cyrl-RS" altLang="en-US" sz="24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управљени ка бубрежном синусу</a:t>
            </a:r>
          </a:p>
          <a:p>
            <a:r>
              <a:rPr lang="sr-Latn-CS" altLang="en-US" sz="24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↓</a:t>
            </a:r>
          </a:p>
          <a:p>
            <a:r>
              <a:rPr lang="sr-Latn-CS" altLang="en-US" sz="24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Cyrl-RS" altLang="en-US" sz="24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испупчења на зиду синуса</a:t>
            </a:r>
            <a:r>
              <a:rPr lang="sr-Latn-CS" altLang="en-US" sz="24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→ </a:t>
            </a:r>
            <a:r>
              <a:rPr lang="sr-Latn-CS" altLang="en-US" sz="2400" b="1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papillae renales ↓</a:t>
            </a:r>
          </a:p>
          <a:p>
            <a:r>
              <a:rPr lang="sr-Latn-CS" altLang="en-US" sz="2400" b="1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           foramina papillaria*</a:t>
            </a:r>
          </a:p>
          <a:p>
            <a:r>
              <a:rPr lang="sr-Latn-CS" altLang="en-US" sz="2400" b="1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                 </a:t>
            </a:r>
            <a:r>
              <a:rPr lang="sr-Latn-RS" altLang="en-US" sz="2400" b="1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</a:t>
            </a:r>
            <a:r>
              <a:rPr lang="sr-Latn-CS" altLang="en-US" sz="24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area cribrosa</a:t>
            </a:r>
          </a:p>
          <a:p>
            <a:endParaRPr lang="sr-Latn-CS" altLang="en-US" sz="2400" b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4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</a:t>
            </a:r>
            <a:r>
              <a:rPr lang="sr-Latn-CS" altLang="en-US" sz="24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► </a:t>
            </a:r>
            <a:r>
              <a:rPr lang="sr-Cyrl-RS" altLang="en-US" sz="2400" b="1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базе окренуте ка површини бубрега</a:t>
            </a:r>
            <a:endParaRPr lang="sr-Cyrl-RS" altLang="en-US" sz="2400" i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4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↓↓↓↓</a:t>
            </a:r>
          </a:p>
          <a:p>
            <a:r>
              <a:rPr lang="sr-Latn-CS" altLang="en-US" sz="24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</a:t>
            </a:r>
            <a:r>
              <a:rPr lang="sr-Cyrl-RS" altLang="en-US" sz="24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зракасти продужеци ка површини бубрега =</a:t>
            </a:r>
            <a:endParaRPr lang="sr-Latn-CS" altLang="en-US" sz="2400" i="1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r>
              <a:rPr lang="sr-Latn-CS" altLang="en-US" sz="2400" i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</a:t>
            </a:r>
            <a:r>
              <a:rPr lang="sr-Latn-CS" altLang="en-US" sz="2400" b="1" i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radii medullares-Ferrein</a:t>
            </a:r>
            <a:r>
              <a:rPr lang="sr-Latn-CS" altLang="en-US" sz="2400" i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(</a:t>
            </a:r>
            <a:r>
              <a:rPr lang="sr-Cyrl-RS" altLang="en-US" sz="2400" i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Ферајнове пирамиде, мале пирамиде</a:t>
            </a:r>
            <a:r>
              <a:rPr lang="sr-Latn-CS" altLang="en-US" sz="2400" i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endParaRPr lang="sr-Latn-CS" altLang="en-US" sz="2400" i="1">
              <a:solidFill>
                <a:srgbClr val="FF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9220" name="AutoShape 7"/>
          <p:cNvSpPr>
            <a:spLocks noChangeArrowheads="1"/>
          </p:cNvSpPr>
          <p:nvPr/>
        </p:nvSpPr>
        <p:spPr bwMode="auto">
          <a:xfrm>
            <a:off x="7380288" y="3860800"/>
            <a:ext cx="431800" cy="504825"/>
          </a:xfrm>
          <a:prstGeom prst="curvedLeftArrow">
            <a:avLst>
              <a:gd name="adj1" fmla="val 23382"/>
              <a:gd name="adj2" fmla="val 46765"/>
              <a:gd name="adj3" fmla="val 33333"/>
            </a:avLst>
          </a:prstGeom>
          <a:solidFill>
            <a:srgbClr val="FFFF66"/>
          </a:solidFill>
          <a:ln w="19050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3200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221" name="AutoShape 8"/>
          <p:cNvSpPr>
            <a:spLocks noChangeArrowheads="1"/>
          </p:cNvSpPr>
          <p:nvPr/>
        </p:nvSpPr>
        <p:spPr bwMode="auto">
          <a:xfrm>
            <a:off x="107950" y="5157788"/>
            <a:ext cx="431800" cy="503237"/>
          </a:xfrm>
          <a:prstGeom prst="curvedRightArrow">
            <a:avLst>
              <a:gd name="adj1" fmla="val 23309"/>
              <a:gd name="adj2" fmla="val 46618"/>
              <a:gd name="adj3" fmla="val 33333"/>
            </a:avLst>
          </a:prstGeom>
          <a:solidFill>
            <a:srgbClr val="FF6600"/>
          </a:solidFill>
          <a:ln w="19050" cmpd="sng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3200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1981200" y="44450"/>
            <a:ext cx="5400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Cyrl-RS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Бубрежна кора (</a:t>
            </a:r>
            <a:r>
              <a:rPr lang="sr-Latn-CS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Cortex renalis</a:t>
            </a:r>
            <a:r>
              <a:rPr lang="sr-Cyrl-RS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sr-Latn-CS" altLang="en-US" sz="28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447675" y="1355725"/>
            <a:ext cx="5637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2400"/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323850" y="1355725"/>
            <a:ext cx="8569325" cy="444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Cyrl-RS" altLang="en-US" sz="22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Бубрежно ткиво које се налази између</a:t>
            </a:r>
            <a:r>
              <a:rPr lang="sr-Latn-CS" altLang="en-US" sz="22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2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Малпигијевих пирамида</a:t>
            </a:r>
            <a:r>
              <a:rPr lang="sr-Latn-CS" altLang="en-US" sz="2400" i="1"/>
              <a:t> </a:t>
            </a:r>
            <a:r>
              <a:rPr lang="sr-Latn-CS" altLang="en-US" sz="24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→ </a:t>
            </a:r>
            <a:r>
              <a:rPr lang="sr-Latn-CS" altLang="en-US" sz="24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columne renales Bertini</a:t>
            </a:r>
          </a:p>
          <a:p>
            <a:pPr>
              <a:spcBef>
                <a:spcPct val="50000"/>
              </a:spcBef>
            </a:pPr>
            <a:endParaRPr lang="sr-Latn-CS" altLang="en-US" sz="2400" b="1"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sr-Cyrl-RS" altLang="en-US" sz="22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Бубрежно ткиво које се налази између</a:t>
            </a:r>
            <a:r>
              <a:rPr lang="sr-Latn-CS" altLang="en-US" sz="22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20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Ферајнових пирамида и између ових пирамида и површине бубрега</a:t>
            </a:r>
            <a:r>
              <a:rPr lang="sr-Latn-CS" altLang="en-US" sz="2400" i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→ </a:t>
            </a:r>
            <a:r>
              <a:rPr lang="sr-Latn-CS" altLang="en-US" sz="2400" b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labyrinthus corticis</a:t>
            </a:r>
            <a:endParaRPr lang="sr-Latn-CS" altLang="en-US" sz="2400" i="1">
              <a:solidFill>
                <a:srgbClr val="FF99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</a:pPr>
            <a:endParaRPr lang="sr-Latn-CS" altLang="en-US" sz="2400" i="1">
              <a:solidFill>
                <a:srgbClr val="FF99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</a:pPr>
            <a:r>
              <a:rPr lang="sr-Cyrl-RS" altLang="en-US" sz="220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Ферајнове пирамиде и суседни делови бубрежне коре </a:t>
            </a:r>
            <a:br>
              <a:rPr lang="sr-Cyrl-RS" altLang="en-US" sz="220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Cyrl-RS" altLang="en-US" sz="220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граде бубрежне режњеве (</a:t>
            </a:r>
            <a:r>
              <a:rPr lang="en-GB" altLang="en-US" sz="220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lobi renales)</a:t>
            </a:r>
            <a:endParaRPr lang="sr-Latn-CS" altLang="en-US" sz="220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>
              <a:spcBef>
                <a:spcPct val="50000"/>
              </a:spcBef>
            </a:pPr>
            <a:endParaRPr lang="sr-Latn-CS" altLang="en-US" sz="2000" b="1" i="1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2555875" y="476250"/>
            <a:ext cx="3116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/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2916238" y="0"/>
            <a:ext cx="3384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sr-Latn-CS" altLang="en-US" sz="3200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0" y="-14288"/>
            <a:ext cx="9144000" cy="699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Latn-CS" altLang="en-US" sz="2800" b="1" i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Nephron</a:t>
            </a:r>
            <a:r>
              <a:rPr lang="sr-Latn-CS" altLang="en-US" sz="2000" i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-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Cyrl-R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Функционална јединица бубрежног паренхима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~2</a:t>
            </a:r>
            <a:r>
              <a:rPr lang="sr-Cyrl-RS" altLang="en-US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,5 - 3 милиона </a:t>
            </a:r>
          </a:p>
          <a:p>
            <a:pPr>
              <a:spcBef>
                <a:spcPct val="50000"/>
              </a:spcBef>
            </a:pPr>
            <a:r>
              <a:rPr lang="en-GB" altLang="en-US" sz="14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							</a:t>
            </a:r>
            <a:r>
              <a:rPr lang="sr-Latn-CS" altLang="en-US" sz="14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</a:t>
            </a:r>
            <a:r>
              <a:rPr lang="sr-Cyrl-RS" altLang="en-US" sz="14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у оба бубрега</a:t>
            </a:r>
            <a:r>
              <a:rPr lang="sr-Latn-CS" altLang="en-US" sz="14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</a:p>
          <a:p>
            <a:pPr>
              <a:spcBef>
                <a:spcPct val="50000"/>
              </a:spcBef>
            </a:pPr>
            <a:r>
              <a:rPr lang="sr-Latn-C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Функција: селективно филтрирање продуката метаболизма из крви, регулција  </a:t>
            </a:r>
            <a:br>
              <a:rPr lang="sr-Latn-C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концентрације јона На, К, амино киселина, шећера, соли, воде...</a:t>
            </a:r>
          </a:p>
          <a:p>
            <a:pPr>
              <a:spcBef>
                <a:spcPct val="50000"/>
              </a:spcBef>
            </a:pPr>
            <a:r>
              <a:rPr lang="sr-Latn-C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Сачињавају га:</a:t>
            </a:r>
          </a:p>
          <a:p>
            <a:pPr>
              <a:spcBef>
                <a:spcPct val="50000"/>
              </a:spcBef>
            </a:pPr>
            <a:r>
              <a:rPr lang="sr-Latn-CS" altLang="en-US" i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Latn-CS" altLang="en-US" sz="2000" b="1" i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1.</a:t>
            </a:r>
            <a:r>
              <a:rPr lang="sr-Latn-CS" altLang="en-US" i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Corpusculum renale – </a:t>
            </a:r>
            <a:r>
              <a:rPr lang="sr-Cyrl-R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Малпигијево телашце</a:t>
            </a:r>
            <a:r>
              <a:rPr lang="sr-Latn-CS" altLang="en-US" sz="24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	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Glomerulus   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                                                                             	</a:t>
            </a:r>
            <a:b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Capsula glomerul</a:t>
            </a:r>
            <a:r>
              <a:rPr lang="en-GB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i</a:t>
            </a:r>
            <a:r>
              <a:rPr lang="sr-Latn-CS" altLang="en-US" sz="2000" b="1" i="1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(Bowman)</a:t>
            </a:r>
          </a:p>
          <a:p>
            <a:pPr>
              <a:spcBef>
                <a:spcPct val="50000"/>
              </a:spcBef>
            </a:pPr>
            <a:r>
              <a:rPr lang="sr-Latn-CS" altLang="en-US" sz="2000" b="1" i="1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  </a:t>
            </a:r>
            <a:r>
              <a:rPr lang="sr-Latn-CS" altLang="en-US" sz="2000" b="1" i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2.</a:t>
            </a:r>
            <a:r>
              <a:rPr lang="sr-Latn-CS" altLang="en-US" sz="2000" b="1" i="1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Tubulus renalis</a:t>
            </a:r>
          </a:p>
          <a:p>
            <a:pPr lvl="2">
              <a:spcBef>
                <a:spcPct val="50000"/>
              </a:spcBef>
              <a:buFont typeface="Arial" panose="020B0604020202020204" pitchFamily="34" charset="0"/>
              <a:buChar char="-"/>
            </a:pP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Tubulus proximalis</a:t>
            </a:r>
          </a:p>
          <a:p>
            <a:pPr lvl="2">
              <a:spcBef>
                <a:spcPct val="50000"/>
              </a:spcBef>
            </a:pP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-Tubulus attenuatus</a:t>
            </a:r>
          </a:p>
          <a:p>
            <a:pPr lvl="2">
              <a:spcBef>
                <a:spcPct val="50000"/>
              </a:spcBef>
            </a:pP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Tubulus distalis</a:t>
            </a:r>
          </a:p>
          <a:p>
            <a:pPr lvl="2">
              <a:spcBef>
                <a:spcPct val="50000"/>
              </a:spcBef>
            </a:pP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/>
            </a:r>
            <a:b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Ductus reuniens</a:t>
            </a:r>
          </a:p>
          <a:p>
            <a:pPr>
              <a:spcBef>
                <a:spcPct val="50000"/>
              </a:spcBef>
            </a:pPr>
            <a:endParaRPr lang="sr-Latn-RS" altLang="en-US" sz="2400" i="1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  <p:sp>
        <p:nvSpPr>
          <p:cNvPr id="11269" name="TextBox 8"/>
          <p:cNvSpPr txBox="1">
            <a:spLocks noChangeArrowheads="1"/>
          </p:cNvSpPr>
          <p:nvPr/>
        </p:nvSpPr>
        <p:spPr bwMode="auto">
          <a:xfrm>
            <a:off x="3786188" y="3429000"/>
            <a:ext cx="35353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R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Врат</a:t>
            </a:r>
            <a:r>
              <a:rPr lang="sr-Latn-C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- Tubulus contortus proximalis</a:t>
            </a:r>
            <a:br>
              <a:rPr lang="sr-Latn-C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- Tubulus rectus proximalis</a:t>
            </a:r>
          </a:p>
        </p:txBody>
      </p:sp>
      <p:sp>
        <p:nvSpPr>
          <p:cNvPr id="11270" name="Left Brace 9"/>
          <p:cNvSpPr>
            <a:spLocks/>
          </p:cNvSpPr>
          <p:nvPr/>
        </p:nvSpPr>
        <p:spPr bwMode="auto">
          <a:xfrm>
            <a:off x="3571875" y="3500438"/>
            <a:ext cx="71438" cy="857250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3200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1271" name="Left Brace 7"/>
          <p:cNvSpPr>
            <a:spLocks/>
          </p:cNvSpPr>
          <p:nvPr/>
        </p:nvSpPr>
        <p:spPr bwMode="auto">
          <a:xfrm>
            <a:off x="3571875" y="4357688"/>
            <a:ext cx="71438" cy="857250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3200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1272" name="TextBox 10"/>
          <p:cNvSpPr txBox="1">
            <a:spLocks noChangeArrowheads="1"/>
          </p:cNvSpPr>
          <p:nvPr/>
        </p:nvSpPr>
        <p:spPr bwMode="auto">
          <a:xfrm>
            <a:off x="3786188" y="4357688"/>
            <a:ext cx="22034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- Pars descendens</a:t>
            </a:r>
            <a:br>
              <a:rPr lang="sr-Latn-C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- Teme</a:t>
            </a:r>
            <a:r>
              <a:rPr lang="sr-Latn-CS" altLang="en-US" b="1" i="1">
                <a:solidFill>
                  <a:srgbClr val="FFFF5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altLang="en-US" b="1" i="1">
                <a:solidFill>
                  <a:srgbClr val="FFFF5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b="1" i="1">
                <a:solidFill>
                  <a:srgbClr val="FFFF5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Latn-C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Pars ascendens</a:t>
            </a:r>
          </a:p>
        </p:txBody>
      </p:sp>
      <p:sp>
        <p:nvSpPr>
          <p:cNvPr id="11273" name="Left Brace 11"/>
          <p:cNvSpPr>
            <a:spLocks/>
          </p:cNvSpPr>
          <p:nvPr/>
        </p:nvSpPr>
        <p:spPr bwMode="auto">
          <a:xfrm>
            <a:off x="3571875" y="5072063"/>
            <a:ext cx="71438" cy="857250"/>
          </a:xfrm>
          <a:prstGeom prst="leftBrace">
            <a:avLst>
              <a:gd name="adj1" fmla="val 8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sr-Latn-CS" altLang="en-US" sz="3200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1274" name="TextBox 12"/>
          <p:cNvSpPr txBox="1">
            <a:spLocks noChangeArrowheads="1"/>
          </p:cNvSpPr>
          <p:nvPr/>
        </p:nvSpPr>
        <p:spPr bwMode="auto">
          <a:xfrm>
            <a:off x="3714750" y="5286375"/>
            <a:ext cx="3206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- Tubulus rectus distalis</a:t>
            </a:r>
            <a:br>
              <a:rPr lang="sr-Latn-C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- Tubulus contortus distalis</a:t>
            </a:r>
          </a:p>
        </p:txBody>
      </p:sp>
      <p:sp>
        <p:nvSpPr>
          <p:cNvPr id="11275" name="TextBox 13"/>
          <p:cNvSpPr txBox="1">
            <a:spLocks noChangeArrowheads="1"/>
          </p:cNvSpPr>
          <p:nvPr/>
        </p:nvSpPr>
        <p:spPr bwMode="auto">
          <a:xfrm>
            <a:off x="3444875" y="5995988"/>
            <a:ext cx="53149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Latn-CS" altLang="en-US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Ansa nephrica (</a:t>
            </a:r>
            <a:r>
              <a:rPr lang="sr-Cyrl-RS" altLang="en-US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Хенлеова петља</a:t>
            </a:r>
            <a:r>
              <a:rPr lang="sr-Latn-CS" altLang="en-US" sz="24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)</a:t>
            </a:r>
            <a:r>
              <a:rPr lang="sr-Latn-CS" altLang="en-US" sz="32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 </a:t>
            </a:r>
            <a:br>
              <a:rPr lang="sr-Latn-CS" altLang="en-US" sz="32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sr-Latn-CS" altLang="en-US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tubulus rectus proximalis et distalis tubulus attenuatus</a:t>
            </a:r>
            <a:endParaRPr lang="sr-Latn-CS" altLang="en-US" b="1" i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3|1.1|2.8|28.7|25.9|12.5|15.9|6|11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4.7|3|7.9|10.3|11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6|1.5|1.5|24.7|1.3|10.5|1.7|14.5|2.3|7|1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89.1|7.3|4.5|5.4|12.9|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.2|1.7|1.7|9.2|9.7|5.1|4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2.8|1.8|1.1|3.2|27.4|80|1.3|3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4.4|3.3|2.8|4.9|1.8|1.2|7|6.7|21.2|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4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3|93.9|25.6|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.3|28.5|17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4|2.5|21.6|1.4|1.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0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1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64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7.7|14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1|5.2|23.6|1.7|11.7|1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2.4|1.8|2.5|2|12.1|6.8|3.2|12.2|4.4|2.8|6.3|5.1|3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5|1.3|0.6|1.9|1.4|2.3|1.6|1.1|97.3|3.7|10|6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3|0.6|0.7|0.7|4.6|0.9|0.7|43.8|2|9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1|0.5|0.5|1.2|0.8|42.1|1.3|1|0.8|0.5|0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1|9.8|13.5|0.9|0.7|3.9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altLang="sr-Latn-R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altLang="sr-Latn-R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1331</Words>
  <Application>Microsoft Office PowerPoint</Application>
  <PresentationFormat>On-screen Show (4:3)</PresentationFormat>
  <Paragraphs>504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Arial</vt:lpstr>
      <vt:lpstr>Book Antiqua</vt:lpstr>
      <vt:lpstr>Comic Sans MS</vt:lpstr>
      <vt:lpstr>Verdana</vt:lpstr>
      <vt:lpstr>Default Design</vt:lpstr>
      <vt:lpstr>PowerPoint Presentation</vt:lpstr>
      <vt:lpstr>SYSTEMA URINARIA</vt:lpstr>
      <vt:lpstr>БУБРЕГ (REN)</vt:lpstr>
      <vt:lpstr>Омотачи бубрега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МОКРАЋНА БЕШИКА (VESICA URINARIA)</vt:lpstr>
      <vt:lpstr>МОКРАЋНА БЕШИКА (VESICA URINARIA)</vt:lpstr>
      <vt:lpstr>МОКРАЋНА БЕШИКА (VESICA URINARIA)</vt:lpstr>
      <vt:lpstr>МОКРАЋНА ЦЕВ (URTHRA)</vt:lpstr>
      <vt:lpstr>МОКРАЋНА ЦЕВ (URTHRA)</vt:lpstr>
      <vt:lpstr>МУШКИ ПОЛНИ ОРГАНИ  (ORGANA GENITALIA MASCULINA)</vt:lpstr>
      <vt:lpstr>УНУТРАШЊИ МУШКИ ПОЛНИ ОРГАНИ </vt:lpstr>
      <vt:lpstr>УНУТРАШЊИ МУШКИ ПОЛНИ ОРГАНИ </vt:lpstr>
      <vt:lpstr>PowerPoint Presentation</vt:lpstr>
      <vt:lpstr>УНУТРАШЊИ МУШКИ ПОЛНИ ОРГАНИ </vt:lpstr>
      <vt:lpstr>УНУТРАШЊИ МУШКИ ПОЛНИ ОРГАНИ </vt:lpstr>
      <vt:lpstr>УНУТРАШЊИ МУШКИ ПОЛНИ ОРГАНИ </vt:lpstr>
      <vt:lpstr>УНУТРАШЊИ МУШКИ ПОЛНИ ОРГАНИ </vt:lpstr>
      <vt:lpstr>УНУТРАШЊИ МУШКИ ПОЛНИ ОРГАНИ </vt:lpstr>
      <vt:lpstr>УНУТРАШЊИ МУШКИ ПОЛНИ ОРГАНИ </vt:lpstr>
      <vt:lpstr>СПОЉАШЊИ МУШКИ ПОЛНИ ОРГАНИ </vt:lpstr>
      <vt:lpstr>СПОЉАШЊИ МУШКИ ПОЛНИ ОРГАНИ </vt:lpstr>
      <vt:lpstr>МОКРАЋНА ЦЕВ (URTHRA)</vt:lpstr>
      <vt:lpstr>СПОЉАШЊИ МУШКИ ПОЛНИ ОРГАНИ </vt:lpstr>
      <vt:lpstr>ЖЕНСКИ ПОЛНИ ОРГАНИ  (ORGANA GENITALIA FEMININA)</vt:lpstr>
      <vt:lpstr>УНУТРАШЊИ ЖЕНСКИ ПОЛНИ ОРГАНИ </vt:lpstr>
      <vt:lpstr>УНУТРАШЊИ ЖЕНСКИ ПОЛНИ ОРГАНИ </vt:lpstr>
      <vt:lpstr>УНУТРАШЊИ ЖЕНСКИ ПОЛНИ ОРГАНИ </vt:lpstr>
      <vt:lpstr>УНУТРАШЊИ ЖЕНСКИ ПОЛНИ ОРГАНИ </vt:lpstr>
      <vt:lpstr>УНУТРАШЊИ ЖЕНСКИ ПОЛНИ ОРГАНИ </vt:lpstr>
      <vt:lpstr>УНУТРАШЊИ ЖЕНСКИ ПОЛНИ ОРГАНИ </vt:lpstr>
      <vt:lpstr>УНУТРАШЊИ ЖЕНСКИ ПОЛНИ ОРГАНИ </vt:lpstr>
      <vt:lpstr>УНУТРАШЊИ ЖЕНСКИ ПОЛНИ ОРГАНИ </vt:lpstr>
      <vt:lpstr>СПОЉАШЊИ ЖЕНСКИ ПОЛНИ ОРГАНИ </vt:lpstr>
      <vt:lpstr>СПОЉАШЊИ ЖЕНСКИ ПОЛНИ ОРГАНИ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Dobrivoje</dc:creator>
  <cp:lastModifiedBy>Win10</cp:lastModifiedBy>
  <cp:revision>8</cp:revision>
  <dcterms:modified xsi:type="dcterms:W3CDTF">2020-09-30T07:24:14Z</dcterms:modified>
</cp:coreProperties>
</file>